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30BB878-5E51-4012-AC77-93D5ABA8649E}">
  <a:tblStyle styleId="{630BB878-5E51-4012-AC77-93D5ABA864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29717c501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29717c501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29717c501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29717c501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29717c501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29717c501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29717c501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29717c501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29717c501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29717c501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29717c501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29717c501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29717c501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29717c501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29717c50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9717c50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29717c501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29717c501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29717c501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29717c501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358e5ab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358e5ab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29717c501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29717c501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29717c50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29717c50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29717c50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29717c50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29717c50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29717c50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29717c50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29717c50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217f919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217f919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217f919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217f919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217f919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217f919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24d223f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24d223f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217f919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217f919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29717c5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29717c5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217f919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217f919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24d223f7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24d223f7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217f919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217f919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24d223f7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4d223f7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217f919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217f919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217f919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217f919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358e5ab2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358e5ab2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358e5ab2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358e5ab2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358e5ab2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358e5ab2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358e5ab2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358e5ab2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29717c501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29717c501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358e5ab2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358e5ab2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29717c501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29717c501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29717c501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29717c501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29717c501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29717c501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29717c501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29717c501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29717c501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29717c501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4E5F5"/>
            </a:gs>
            <a:gs pos="100000">
              <a:srgbClr val="70A4D5"/>
            </a:gs>
          </a:gsLst>
          <a:lin ang="5400012" scaled="0"/>
        </a:gra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207825"/>
            <a:ext cx="5903100" cy="155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sz="3000">
                <a:solidFill>
                  <a:srgbClr val="CC0000"/>
                </a:solidFill>
              </a:rPr>
              <a:t>Delegate features extraction to a</a:t>
            </a:r>
            <a:endParaRPr b="1" sz="3000">
              <a:solidFill>
                <a:srgbClr val="CC0000"/>
              </a:solidFill>
            </a:endParaRPr>
          </a:p>
          <a:p>
            <a:pPr indent="0" lvl="0" marL="0" rtl="0" algn="l">
              <a:spcBef>
                <a:spcPts val="0"/>
              </a:spcBef>
              <a:spcAft>
                <a:spcPts val="0"/>
              </a:spcAft>
              <a:buClr>
                <a:schemeClr val="dk1"/>
              </a:buClr>
              <a:buSzPts val="1100"/>
              <a:buFont typeface="Arial"/>
              <a:buNone/>
            </a:pPr>
            <a:r>
              <a:rPr b="1" lang="it" sz="3000">
                <a:solidFill>
                  <a:srgbClr val="CC0000"/>
                </a:solidFill>
              </a:rPr>
              <a:t> Convolutional Neural Networks</a:t>
            </a:r>
            <a:endParaRPr b="1" sz="3000">
              <a:solidFill>
                <a:srgbClr val="CC0000"/>
              </a:solidFill>
            </a:endParaRPr>
          </a:p>
          <a:p>
            <a:pPr indent="0" lvl="0" marL="0" rtl="0" algn="l">
              <a:spcBef>
                <a:spcPts val="0"/>
              </a:spcBef>
              <a:spcAft>
                <a:spcPts val="0"/>
              </a:spcAft>
              <a:buNone/>
            </a:pPr>
            <a:r>
              <a:t/>
            </a:r>
            <a:endParaRPr sz="3000"/>
          </a:p>
        </p:txBody>
      </p:sp>
      <p:sp>
        <p:nvSpPr>
          <p:cNvPr id="86" name="Google Shape;86;p13"/>
          <p:cNvSpPr txBox="1"/>
          <p:nvPr>
            <p:ph idx="1" type="subTitle"/>
          </p:nvPr>
        </p:nvSpPr>
        <p:spPr>
          <a:xfrm>
            <a:off x="270500" y="3461913"/>
            <a:ext cx="8520600" cy="1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it" sz="1800">
                <a:solidFill>
                  <a:srgbClr val="000000"/>
                </a:solidFill>
                <a:latin typeface="Arial"/>
                <a:ea typeface="Arial"/>
                <a:cs typeface="Arial"/>
                <a:sym typeface="Arial"/>
              </a:rPr>
              <a:t>Author:</a:t>
            </a:r>
            <a:endParaRPr i="1" sz="1800">
              <a:solidFill>
                <a:srgbClr val="000000"/>
              </a:solidFill>
              <a:latin typeface="Arial"/>
              <a:ea typeface="Arial"/>
              <a:cs typeface="Arial"/>
              <a:sym typeface="Arial"/>
            </a:endParaRPr>
          </a:p>
          <a:p>
            <a:pPr indent="0" lvl="0" marL="0" rtl="0" algn="l">
              <a:spcBef>
                <a:spcPts val="0"/>
              </a:spcBef>
              <a:spcAft>
                <a:spcPts val="0"/>
              </a:spcAft>
              <a:buNone/>
            </a:pPr>
            <a:r>
              <a:rPr b="1" i="1" lang="it" sz="1800">
                <a:solidFill>
                  <a:srgbClr val="000000"/>
                </a:solidFill>
              </a:rPr>
              <a:t>Gabriele Chiriatti</a:t>
            </a:r>
            <a:endParaRPr b="1" i="1" sz="1800">
              <a:solidFill>
                <a:srgbClr val="000000"/>
              </a:solidFill>
            </a:endParaRPr>
          </a:p>
          <a:p>
            <a:pPr indent="0" lvl="0" marL="0" rtl="0" algn="l">
              <a:spcBef>
                <a:spcPts val="0"/>
              </a:spcBef>
              <a:spcAft>
                <a:spcPts val="0"/>
              </a:spcAft>
              <a:buClr>
                <a:schemeClr val="dk1"/>
              </a:buClr>
              <a:buSzPts val="1100"/>
              <a:buFont typeface="Arial"/>
              <a:buNone/>
            </a:pPr>
            <a:r>
              <a:rPr b="1" i="1" lang="it" sz="1800">
                <a:solidFill>
                  <a:srgbClr val="000000"/>
                </a:solidFill>
              </a:rPr>
              <a:t>Duverley </a:t>
            </a:r>
            <a:r>
              <a:rPr b="1" i="1" lang="it" sz="1800">
                <a:solidFill>
                  <a:srgbClr val="000000"/>
                </a:solidFill>
              </a:rPr>
              <a:t>Alexander</a:t>
            </a:r>
            <a:r>
              <a:rPr b="1" i="1" lang="it" sz="1800">
                <a:solidFill>
                  <a:srgbClr val="000000"/>
                </a:solidFill>
              </a:rPr>
              <a:t> </a:t>
            </a:r>
            <a:r>
              <a:rPr b="1" i="1" lang="it" sz="1800">
                <a:solidFill>
                  <a:srgbClr val="000000"/>
                </a:solidFill>
              </a:rPr>
              <a:t>Grajales Quintero</a:t>
            </a:r>
            <a:endParaRPr b="1" i="1" sz="1800">
              <a:solidFill>
                <a:srgbClr val="000000"/>
              </a:solidFill>
            </a:endParaRPr>
          </a:p>
          <a:p>
            <a:pPr indent="0" lvl="0" marL="0" rtl="0" algn="l">
              <a:spcBef>
                <a:spcPts val="0"/>
              </a:spcBef>
              <a:spcAft>
                <a:spcPts val="0"/>
              </a:spcAft>
              <a:buNone/>
            </a:pPr>
            <a:r>
              <a:t/>
            </a:r>
            <a:endParaRPr i="1"/>
          </a:p>
        </p:txBody>
      </p:sp>
      <p:sp>
        <p:nvSpPr>
          <p:cNvPr id="87" name="Google Shape;87;p13"/>
          <p:cNvSpPr txBox="1"/>
          <p:nvPr/>
        </p:nvSpPr>
        <p:spPr>
          <a:xfrm>
            <a:off x="3385800" y="4380450"/>
            <a:ext cx="20988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it"/>
              <a:t>September 27, 2018</a:t>
            </a:r>
            <a:endParaRPr i="1"/>
          </a:p>
        </p:txBody>
      </p:sp>
      <p:pic>
        <p:nvPicPr>
          <p:cNvPr descr="Logo Politecnico di Torino" id="88" name="Google Shape;88;p13"/>
          <p:cNvPicPr preferRelativeResize="0"/>
          <p:nvPr/>
        </p:nvPicPr>
        <p:blipFill>
          <a:blip r:embed="rId3">
            <a:alphaModFix/>
          </a:blip>
          <a:stretch>
            <a:fillRect/>
          </a:stretch>
        </p:blipFill>
        <p:spPr>
          <a:xfrm>
            <a:off x="3121125" y="2022525"/>
            <a:ext cx="2628175" cy="10984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2855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DenseNet</a:t>
            </a:r>
            <a:endParaRPr b="1"/>
          </a:p>
        </p:txBody>
      </p:sp>
      <p:sp>
        <p:nvSpPr>
          <p:cNvPr id="148" name="Google Shape;148;p22"/>
          <p:cNvSpPr txBox="1"/>
          <p:nvPr>
            <p:ph idx="1" type="body"/>
          </p:nvPr>
        </p:nvSpPr>
        <p:spPr>
          <a:xfrm>
            <a:off x="359775" y="10650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DenseNet is introduced by </a:t>
            </a:r>
            <a:r>
              <a:rPr b="1" i="1" lang="it" sz="1200">
                <a:latin typeface="Arial"/>
                <a:ea typeface="Arial"/>
                <a:cs typeface="Arial"/>
                <a:sym typeface="Arial"/>
              </a:rPr>
              <a:t>Gao Huang,Zhuang Liu,Laurens van der Maaten</a:t>
            </a:r>
            <a:r>
              <a:rPr b="1" lang="it" sz="1200">
                <a:latin typeface="Arial"/>
                <a:ea typeface="Arial"/>
                <a:cs typeface="Arial"/>
                <a:sym typeface="Arial"/>
              </a:rPr>
              <a:t>  </a:t>
            </a:r>
            <a:endParaRPr b="1"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To further improve the information flow between layers DenseNet propose a different connectivity pattern: introduce direct connections from any layer to all subsequent layers. </a:t>
            </a:r>
            <a:endParaRPr sz="1200">
              <a:latin typeface="Arial"/>
              <a:ea typeface="Arial"/>
              <a:cs typeface="Arial"/>
              <a:sym typeface="Arial"/>
            </a:endParaRPr>
          </a:p>
          <a:p>
            <a:pPr indent="0" lvl="0" marL="0" rtl="0" algn="l">
              <a:spcBef>
                <a:spcPts val="0"/>
              </a:spcBef>
              <a:spcAft>
                <a:spcPts val="1600"/>
              </a:spcAft>
              <a:buNone/>
            </a:pPr>
            <a:r>
              <a:rPr lang="it" sz="1200">
                <a:latin typeface="Arial"/>
                <a:ea typeface="Arial"/>
                <a:cs typeface="Arial"/>
                <a:sym typeface="Arial"/>
              </a:rPr>
              <a:t>The figure illustrates the layout of the resulting DenseNet schematically</a:t>
            </a:r>
            <a:endParaRPr sz="1200">
              <a:latin typeface="Arial"/>
              <a:ea typeface="Arial"/>
              <a:cs typeface="Arial"/>
              <a:sym typeface="Arial"/>
            </a:endParaRPr>
          </a:p>
        </p:txBody>
      </p:sp>
      <p:pic>
        <p:nvPicPr>
          <p:cNvPr id="149" name="Google Shape;149;p22"/>
          <p:cNvPicPr preferRelativeResize="0"/>
          <p:nvPr/>
        </p:nvPicPr>
        <p:blipFill>
          <a:blip r:embed="rId3">
            <a:alphaModFix/>
          </a:blip>
          <a:stretch>
            <a:fillRect/>
          </a:stretch>
        </p:blipFill>
        <p:spPr>
          <a:xfrm>
            <a:off x="2717625" y="2205125"/>
            <a:ext cx="3708750" cy="239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299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NASNet</a:t>
            </a:r>
            <a:endParaRPr b="1"/>
          </a:p>
        </p:txBody>
      </p:sp>
      <p:sp>
        <p:nvSpPr>
          <p:cNvPr id="155" name="Google Shape;155;p23"/>
          <p:cNvSpPr txBox="1"/>
          <p:nvPr>
            <p:ph idx="1" type="body"/>
          </p:nvPr>
        </p:nvSpPr>
        <p:spPr>
          <a:xfrm>
            <a:off x="311700" y="1017725"/>
            <a:ext cx="85206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t>T</a:t>
            </a:r>
            <a:r>
              <a:rPr lang="it" sz="1200">
                <a:latin typeface="Arial"/>
                <a:ea typeface="Arial"/>
                <a:cs typeface="Arial"/>
                <a:sym typeface="Arial"/>
              </a:rPr>
              <a:t>he NesNet is introduced by</a:t>
            </a:r>
            <a:r>
              <a:rPr b="1" i="1" lang="it" sz="1200">
                <a:latin typeface="Arial"/>
                <a:ea typeface="Arial"/>
                <a:cs typeface="Arial"/>
                <a:sym typeface="Arial"/>
              </a:rPr>
              <a:t> Barret Zoph,Vijay Vasudevan,Jonathon Shlens,Quoc V. Le.</a:t>
            </a:r>
            <a:r>
              <a:rPr i="1" lang="it" sz="1200">
                <a:latin typeface="Arial"/>
                <a:ea typeface="Arial"/>
                <a:cs typeface="Arial"/>
                <a:sym typeface="Arial"/>
              </a:rPr>
              <a:t> </a:t>
            </a:r>
            <a:endParaRPr i="1"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NASNet is capable of producing small neural networks which performed as well as those designed by humans. The main search method used in this work is the Neural Architecture Search (NAS): a controller recurrent neural network (RNN) samples child networks with different architectures.The child networks are trained to convergence to obtain some accuracy on a held-out validation set.The resulting accuracies are used to update the controller so that the controller will generate better architectures over time.</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p:txBody>
      </p:sp>
      <p:pic>
        <p:nvPicPr>
          <p:cNvPr id="156" name="Google Shape;156;p23"/>
          <p:cNvPicPr preferRelativeResize="0"/>
          <p:nvPr/>
        </p:nvPicPr>
        <p:blipFill>
          <a:blip r:embed="rId3">
            <a:alphaModFix/>
          </a:blip>
          <a:stretch>
            <a:fillRect/>
          </a:stretch>
        </p:blipFill>
        <p:spPr>
          <a:xfrm>
            <a:off x="4016625" y="2343225"/>
            <a:ext cx="5127376" cy="2544175"/>
          </a:xfrm>
          <a:prstGeom prst="rect">
            <a:avLst/>
          </a:prstGeom>
          <a:noFill/>
          <a:ln>
            <a:noFill/>
          </a:ln>
        </p:spPr>
      </p:pic>
      <p:sp>
        <p:nvSpPr>
          <p:cNvPr id="157" name="Google Shape;157;p23"/>
          <p:cNvSpPr txBox="1"/>
          <p:nvPr/>
        </p:nvSpPr>
        <p:spPr>
          <a:xfrm>
            <a:off x="311700" y="2905125"/>
            <a:ext cx="3145500" cy="17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solidFill>
                  <a:schemeClr val="dk2"/>
                </a:solidFill>
              </a:rPr>
              <a:t>A controller RNN predicts architecture A from a search space with probability p. A child network with architecture A is trained to convergence achieving accuracy R. Scale the gradients of p by R to update the RNN controller. </a:t>
            </a:r>
            <a:endParaRPr sz="12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idx="1" type="body"/>
          </p:nvPr>
        </p:nvSpPr>
        <p:spPr>
          <a:xfrm>
            <a:off x="0" y="148750"/>
            <a:ext cx="17457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latin typeface="Arial"/>
                <a:ea typeface="Arial"/>
                <a:cs typeface="Arial"/>
                <a:sym typeface="Arial"/>
              </a:rPr>
              <a:t>In synthesis:</a:t>
            </a:r>
            <a:endParaRPr>
              <a:latin typeface="Arial"/>
              <a:ea typeface="Arial"/>
              <a:cs typeface="Arial"/>
              <a:sym typeface="Arial"/>
            </a:endParaRPr>
          </a:p>
        </p:txBody>
      </p:sp>
      <p:sp>
        <p:nvSpPr>
          <p:cNvPr id="163" name="Google Shape;163;p24"/>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4"/>
          <p:cNvPicPr preferRelativeResize="0"/>
          <p:nvPr/>
        </p:nvPicPr>
        <p:blipFill>
          <a:blip r:embed="rId3">
            <a:alphaModFix/>
          </a:blip>
          <a:stretch>
            <a:fillRect/>
          </a:stretch>
        </p:blipFill>
        <p:spPr>
          <a:xfrm>
            <a:off x="1024975" y="610750"/>
            <a:ext cx="7094052" cy="3922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Dimensionality Reduction</a:t>
            </a:r>
            <a:endParaRPr b="1"/>
          </a:p>
        </p:txBody>
      </p:sp>
      <p:sp>
        <p:nvSpPr>
          <p:cNvPr id="170" name="Google Shape;170;p25"/>
          <p:cNvSpPr txBox="1"/>
          <p:nvPr>
            <p:ph idx="1" type="body"/>
          </p:nvPr>
        </p:nvSpPr>
        <p:spPr>
          <a:xfrm>
            <a:off x="311700" y="1277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problem is that the features have a large number of variables. In other words, they have a high number of dimensions along which the data is distributed. Visually exploring the data can then become challenging and most of the time even practically impossible to do manually. However, such visual exploration is incredibly important in any data-related problem. Therefore it is key to understand how to visualise high-dimensional datasets.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This can be achieved using techniques known as dimensionality reduction (Unsupervised learning) .</a:t>
            </a:r>
            <a:endParaRPr sz="1200">
              <a:latin typeface="Arial"/>
              <a:ea typeface="Arial"/>
              <a:cs typeface="Arial"/>
              <a:sym typeface="Arial"/>
            </a:endParaRPr>
          </a:p>
          <a:p>
            <a:pPr indent="0" lvl="0" marL="0" rtl="0" algn="l">
              <a:spcBef>
                <a:spcPts val="1600"/>
              </a:spcBef>
              <a:spcAft>
                <a:spcPts val="1600"/>
              </a:spcAft>
              <a:buNone/>
            </a:pPr>
            <a:r>
              <a:rPr lang="it" sz="1200">
                <a:latin typeface="Arial"/>
                <a:ea typeface="Arial"/>
                <a:cs typeface="Arial"/>
                <a:sym typeface="Arial"/>
              </a:rPr>
              <a:t>We will focus on two techniques that will allow us to do this: PCA and t-SNE.</a:t>
            </a:r>
            <a:endParaRPr sz="12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13930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it"/>
              <a:t>PCA</a:t>
            </a:r>
            <a:endParaRPr b="1"/>
          </a:p>
        </p:txBody>
      </p:sp>
      <p:sp>
        <p:nvSpPr>
          <p:cNvPr id="176" name="Google Shape;176;p26"/>
          <p:cNvSpPr txBox="1"/>
          <p:nvPr>
            <p:ph idx="1" type="body"/>
          </p:nvPr>
        </p:nvSpPr>
        <p:spPr>
          <a:xfrm>
            <a:off x="252850" y="679575"/>
            <a:ext cx="8520600" cy="18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Principal component analysis (PCA) was invented in 1901 by </a:t>
            </a:r>
            <a:r>
              <a:rPr b="1" lang="it" sz="1200">
                <a:latin typeface="Arial"/>
                <a:ea typeface="Arial"/>
                <a:cs typeface="Arial"/>
                <a:sym typeface="Arial"/>
              </a:rPr>
              <a:t>Karl Pearson</a:t>
            </a:r>
            <a:r>
              <a:rPr lang="it" sz="1200">
                <a:latin typeface="Arial"/>
                <a:ea typeface="Arial"/>
                <a:cs typeface="Arial"/>
                <a:sym typeface="Arial"/>
              </a:rPr>
              <a:t>, as an analogue of the principal axis theorem in mechanics; it was later independently developed and named by Harold Hotelling in the 1930s. PCA is a technique for reducing the number of dimensions in a dataset whilst retaining most information. It is using the correlation between some dimensions and tries to provide a minimum number of variables that keeps the maximum amount of variation or information about how the original data is distributed. It does not do this using guesswork but using hard mathematics and it uses something known as the eigenvalues and eigenvectors of the data-matrix. These eigenvectors of the covariance matrix have the property that they point along the major directions of variation in the data. These are the directions of maximum variation in a dataset.</a:t>
            </a:r>
            <a:endParaRPr sz="1200">
              <a:latin typeface="Arial"/>
              <a:ea typeface="Arial"/>
              <a:cs typeface="Arial"/>
              <a:sym typeface="Arial"/>
            </a:endParaRPr>
          </a:p>
        </p:txBody>
      </p:sp>
      <p:sp>
        <p:nvSpPr>
          <p:cNvPr id="177" name="Google Shape;177;p26"/>
          <p:cNvSpPr txBox="1"/>
          <p:nvPr/>
        </p:nvSpPr>
        <p:spPr>
          <a:xfrm>
            <a:off x="3158850" y="2285400"/>
            <a:ext cx="2826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3000">
                <a:solidFill>
                  <a:schemeClr val="dk1"/>
                </a:solidFill>
                <a:latin typeface="Roboto"/>
                <a:ea typeface="Roboto"/>
                <a:cs typeface="Roboto"/>
                <a:sym typeface="Roboto"/>
              </a:rPr>
              <a:t>t-SNE</a:t>
            </a:r>
            <a:endParaRPr b="1" sz="2800"/>
          </a:p>
        </p:txBody>
      </p:sp>
      <p:sp>
        <p:nvSpPr>
          <p:cNvPr id="178" name="Google Shape;178;p26"/>
          <p:cNvSpPr txBox="1"/>
          <p:nvPr/>
        </p:nvSpPr>
        <p:spPr>
          <a:xfrm>
            <a:off x="252850" y="2952500"/>
            <a:ext cx="8688000" cy="12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T-distributed Stochastic Neighbor Embedding (t-SNE) is a machine learning algorithm for visualization developed by </a:t>
            </a:r>
            <a:r>
              <a:rPr b="1" lang="it" sz="1200">
                <a:solidFill>
                  <a:schemeClr val="dk2"/>
                </a:solidFill>
              </a:rPr>
              <a:t>Laurens van der Maaten and Geoffrey Hinton</a:t>
            </a:r>
            <a:r>
              <a:rPr lang="it" sz="1200">
                <a:solidFill>
                  <a:schemeClr val="dk2"/>
                </a:solidFill>
              </a:rPr>
              <a:t>. It is a nonlinear dimensionality reduction technique well-suited for embedding high-dimensional data for visualization in a low-dimensional space of two or three dimensions. </a:t>
            </a:r>
            <a:endParaRPr sz="1200">
              <a:solidFill>
                <a:schemeClr val="dk2"/>
              </a:solidFill>
            </a:endParaRPr>
          </a:p>
          <a:p>
            <a:pPr indent="0" lvl="0" marL="0" rtl="0" algn="l">
              <a:spcBef>
                <a:spcPts val="0"/>
              </a:spcBef>
              <a:spcAft>
                <a:spcPts val="0"/>
              </a:spcAft>
              <a:buNone/>
            </a:pPr>
            <a:r>
              <a:rPr lang="it" sz="1200">
                <a:solidFill>
                  <a:schemeClr val="dk2"/>
                </a:solidFill>
              </a:rPr>
              <a:t>Specifically, it models each high-dimensional object by a two- or three-dimensional point in such a way that similar objects are modeled by nearby points and dissimilar objects are modeled by distant points with high probability.</a:t>
            </a:r>
            <a:endParaRPr sz="1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252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Supervised Classifier</a:t>
            </a:r>
            <a:endParaRPr b="1"/>
          </a:p>
        </p:txBody>
      </p:sp>
      <p:sp>
        <p:nvSpPr>
          <p:cNvPr id="184" name="Google Shape;184;p27"/>
          <p:cNvSpPr txBox="1"/>
          <p:nvPr>
            <p:ph idx="1" type="body"/>
          </p:nvPr>
        </p:nvSpPr>
        <p:spPr>
          <a:xfrm>
            <a:off x="311700" y="103072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When the reduced features are obtained need a classifier to recognize different images, this is made with a supervised algorithm. Supervised learning is the machine learning task of learning a function that maps an input to an output based on example input-output pairs.It infers a function from labeled training data consisting of a set of training examples. In supervised learning, each example is a pair consisting of an input object (typically a vector) and a desired output value (also called the supervisory signal). A supervised learning algorithm analyzes the training data and produces an inferred function, which can be used for mapping new examples. An optimal scenario will allow for the algorithm to correctly determine the class labels for unseen instances. This requires the learning algorithm to generalize from the training data to unseen situations in a "reasonable" way.</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the supervised method used are:</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3200400" rtl="0" algn="l">
              <a:lnSpc>
                <a:spcPct val="150000"/>
              </a:lnSpc>
              <a:spcBef>
                <a:spcPts val="0"/>
              </a:spcBef>
              <a:spcAft>
                <a:spcPts val="0"/>
              </a:spcAft>
              <a:buSzPts val="1200"/>
              <a:buFont typeface="Arial"/>
              <a:buChar char="➢"/>
            </a:pPr>
            <a:r>
              <a:rPr lang="it" sz="1200">
                <a:latin typeface="Arial"/>
                <a:ea typeface="Arial"/>
                <a:cs typeface="Arial"/>
                <a:sym typeface="Arial"/>
              </a:rPr>
              <a:t>k-NN: </a:t>
            </a:r>
            <a:r>
              <a:rPr i="1" lang="it" sz="1200">
                <a:latin typeface="Arial"/>
                <a:ea typeface="Arial"/>
                <a:cs typeface="Arial"/>
                <a:sym typeface="Arial"/>
              </a:rPr>
              <a:t>k-nearest neighbors.</a:t>
            </a:r>
            <a:endParaRPr i="1" sz="1200">
              <a:latin typeface="Arial"/>
              <a:ea typeface="Arial"/>
              <a:cs typeface="Arial"/>
              <a:sym typeface="Arial"/>
            </a:endParaRPr>
          </a:p>
          <a:p>
            <a:pPr indent="-304800" lvl="0" marL="3200400" rtl="0" algn="l">
              <a:lnSpc>
                <a:spcPct val="150000"/>
              </a:lnSpc>
              <a:spcBef>
                <a:spcPts val="0"/>
              </a:spcBef>
              <a:spcAft>
                <a:spcPts val="0"/>
              </a:spcAft>
              <a:buSzPts val="1200"/>
              <a:buFont typeface="Arial"/>
              <a:buChar char="➢"/>
            </a:pPr>
            <a:r>
              <a:rPr lang="it" sz="1200">
                <a:latin typeface="Arial"/>
                <a:ea typeface="Arial"/>
                <a:cs typeface="Arial"/>
                <a:sym typeface="Arial"/>
              </a:rPr>
              <a:t>SVM :</a:t>
            </a:r>
            <a:r>
              <a:rPr i="1" lang="it" sz="1200">
                <a:latin typeface="Arial"/>
                <a:ea typeface="Arial"/>
                <a:cs typeface="Arial"/>
                <a:sym typeface="Arial"/>
              </a:rPr>
              <a:t> Support Vector Machine</a:t>
            </a:r>
            <a:r>
              <a:rPr lang="it" sz="1200">
                <a:latin typeface="Arial"/>
                <a:ea typeface="Arial"/>
                <a:cs typeface="Arial"/>
                <a:sym typeface="Arial"/>
              </a:rPr>
              <a:t>.</a:t>
            </a:r>
            <a:endParaRPr sz="1200">
              <a:latin typeface="Arial"/>
              <a:ea typeface="Arial"/>
              <a:cs typeface="Arial"/>
              <a:sym typeface="Arial"/>
            </a:endParaRPr>
          </a:p>
          <a:p>
            <a:pPr indent="0" lvl="0" marL="0" rtl="0" algn="l">
              <a:spcBef>
                <a:spcPts val="0"/>
              </a:spcBef>
              <a:spcAft>
                <a:spcPts val="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197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k-NN </a:t>
            </a:r>
            <a:endParaRPr b="1"/>
          </a:p>
        </p:txBody>
      </p:sp>
      <p:sp>
        <p:nvSpPr>
          <p:cNvPr id="190" name="Google Shape;190;p28"/>
          <p:cNvSpPr txBox="1"/>
          <p:nvPr>
            <p:ph idx="1" type="body"/>
          </p:nvPr>
        </p:nvSpPr>
        <p:spPr>
          <a:xfrm>
            <a:off x="358500" y="769975"/>
            <a:ext cx="8629500" cy="3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pattern recognition, the k-nearest neighbors algorithm (k-NN) is a non-parametric method used for classification and regression.The training examples are vectors in a multidimensional feature space, each with a class label.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training phase of the algorithm consists only of storing the feature vectors and class labels of the training samples.</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the classification phase, k is a user-defined constant, and an unlabeled vector (a query or test point) is classified by assigning the label which is most frequent among the k training samples nearest to that query point.A commonly used distance metric for continuous variables is Euclidean distance.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 drawback of the basic "majority voting" classification occurs when the class distribution is skewed. That is, examples of a more frequent class tend to dominate the prediction of the new example, because they tend to be common among the k nearest neighbors due to their large number. One way to overcome this problem is to weight the classification, taking into account the distance from the test point to each of its k nearest neighbors. The class (or value, in regression problems) of each of the k nearest points is multiplied by a weight proportional to the inverse of the distance from that point to the test point.</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311700" y="249375"/>
            <a:ext cx="8520600" cy="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test sample (green circle) should be classified either to the first class of blue squares or to the second class of red triangles. If k = 3 (solid line circle) it is assigned to the second class because there are 2 triangles and only 1 square inside the inner circle. If k = 5 (dashed line circle) it is assigned to the first class (3 squares vs. 2 triangles inside the outer circle).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1600"/>
              </a:spcBef>
              <a:spcAft>
                <a:spcPts val="1600"/>
              </a:spcAft>
              <a:buNone/>
            </a:pPr>
            <a:r>
              <a:t/>
            </a:r>
            <a:endParaRPr/>
          </a:p>
        </p:txBody>
      </p:sp>
      <p:pic>
        <p:nvPicPr>
          <p:cNvPr id="196" name="Google Shape;196;p29"/>
          <p:cNvPicPr preferRelativeResize="0"/>
          <p:nvPr/>
        </p:nvPicPr>
        <p:blipFill>
          <a:blip r:embed="rId3">
            <a:alphaModFix/>
          </a:blip>
          <a:stretch>
            <a:fillRect/>
          </a:stretch>
        </p:blipFill>
        <p:spPr>
          <a:xfrm>
            <a:off x="3054714" y="1192388"/>
            <a:ext cx="3034575" cy="275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116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SVM</a:t>
            </a:r>
            <a:endParaRPr b="1"/>
          </a:p>
        </p:txBody>
      </p:sp>
      <p:sp>
        <p:nvSpPr>
          <p:cNvPr id="202" name="Google Shape;202;p30"/>
          <p:cNvSpPr txBox="1"/>
          <p:nvPr>
            <p:ph idx="1" type="body"/>
          </p:nvPr>
        </p:nvSpPr>
        <p:spPr>
          <a:xfrm>
            <a:off x="139750" y="609350"/>
            <a:ext cx="5092500" cy="41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Support Vector Machine (SVM) is a supervised machine learning algorithm which can be used for both classification or regression challenges. However, it is mostly used in classification problems.</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Support Vectors are simply the co-ordinates of individual observation. Support Vector Machine is a frontier which best segregates the two classes (hyper-plane/ line).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addition to performing linear classification, SVMs can efficiently perform a non-linear classification using what is called the kernel trick.These are functions which takes low dimensional input space and transform it to a higher dimensional space i.e. it converts not separable problem to separable problem, these functions are called kernels. It is mostly useful in non-linear separation problem.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sz="1200"/>
          </a:p>
        </p:txBody>
      </p:sp>
      <p:pic>
        <p:nvPicPr>
          <p:cNvPr id="203" name="Google Shape;203;p30"/>
          <p:cNvPicPr preferRelativeResize="0"/>
          <p:nvPr/>
        </p:nvPicPr>
        <p:blipFill>
          <a:blip r:embed="rId3">
            <a:alphaModFix/>
          </a:blip>
          <a:stretch>
            <a:fillRect/>
          </a:stretch>
        </p:blipFill>
        <p:spPr>
          <a:xfrm>
            <a:off x="5916351" y="609350"/>
            <a:ext cx="2309600" cy="1610500"/>
          </a:xfrm>
          <a:prstGeom prst="rect">
            <a:avLst/>
          </a:prstGeom>
          <a:noFill/>
          <a:ln>
            <a:noFill/>
          </a:ln>
        </p:spPr>
      </p:pic>
      <p:pic>
        <p:nvPicPr>
          <p:cNvPr id="204" name="Google Shape;204;p30"/>
          <p:cNvPicPr preferRelativeResize="0"/>
          <p:nvPr/>
        </p:nvPicPr>
        <p:blipFill>
          <a:blip r:embed="rId4">
            <a:alphaModFix/>
          </a:blip>
          <a:stretch>
            <a:fillRect/>
          </a:stretch>
        </p:blipFill>
        <p:spPr>
          <a:xfrm>
            <a:off x="5232250" y="2219850"/>
            <a:ext cx="3911750" cy="266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idx="1" type="body"/>
          </p:nvPr>
        </p:nvSpPr>
        <p:spPr>
          <a:xfrm>
            <a:off x="185850" y="225600"/>
            <a:ext cx="8772300" cy="40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a:t>
            </a:r>
            <a:r>
              <a:rPr lang="it" sz="1200">
                <a:latin typeface="Arial"/>
                <a:ea typeface="Arial"/>
                <a:cs typeface="Arial"/>
                <a:sym typeface="Arial"/>
              </a:rPr>
              <a:t>he principal advantages of SVM are: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works really well with clear margin of separation.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is effective in high dimensional spaces.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is effective in cases where number of dimensions is greater than the number of samples.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uses a subset of training points in the decision function (called support vectors), so it is also memory efficient.\\\\</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drawback are:</a:t>
            </a:r>
            <a:endParaRPr sz="1200">
              <a:latin typeface="Arial"/>
              <a:ea typeface="Arial"/>
              <a:cs typeface="Arial"/>
              <a:sym typeface="Arial"/>
            </a:endParaRPr>
          </a:p>
          <a:p>
            <a:pPr indent="0" lvl="0" marL="457200" rtl="0" algn="l">
              <a:spcBef>
                <a:spcPts val="0"/>
              </a:spcBef>
              <a:spcAft>
                <a:spcPts val="0"/>
              </a:spcAft>
              <a:buClr>
                <a:srgbClr val="000000"/>
              </a:buClr>
              <a:buSzPts val="1100"/>
              <a:buFont typeface="Arial"/>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doesn’t perform well, when we have large data set because the required training time is higher.</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also doesn’t perform very well, when the data set has more noise i.e. target classes are overlapping.</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SVM doesn’t directly provide probability estimates, these are calculated using an expensive five-fold cross-validation. It is related SVC method of Python scikit-learn library.</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t>T</a:t>
            </a:r>
            <a:endParaRPr sz="12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92" name="Shape 92"/>
        <p:cNvGrpSpPr/>
        <p:nvPr/>
      </p:nvGrpSpPr>
      <p:grpSpPr>
        <a:xfrm>
          <a:off x="0" y="0"/>
          <a:ext cx="0" cy="0"/>
          <a:chOff x="0" y="0"/>
          <a:chExt cx="0" cy="0"/>
        </a:xfrm>
      </p:grpSpPr>
      <p:sp>
        <p:nvSpPr>
          <p:cNvPr id="93" name="Google Shape;93;p14"/>
          <p:cNvSpPr txBox="1"/>
          <p:nvPr>
            <p:ph idx="1" type="subTitle"/>
          </p:nvPr>
        </p:nvSpPr>
        <p:spPr>
          <a:xfrm>
            <a:off x="489425" y="1079774"/>
            <a:ext cx="8222100" cy="3060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it"/>
              <a:t>The purpose of this project essentially is develop transfer learning program(s) to reduction and extraction of features, through convolutional neural networks (CNNs) trained on a large dataset like ImageNet (not specialized in histological samples). The program(s) take advantage using the outputs of existing pre-trained models from Keras with which supervised learning algorithms will be trained based in a Python machine learning library like scikits.learn.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226400" y="165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Image Data Set</a:t>
            </a:r>
            <a:endParaRPr b="1"/>
          </a:p>
        </p:txBody>
      </p:sp>
      <p:sp>
        <p:nvSpPr>
          <p:cNvPr id="215" name="Google Shape;215;p32"/>
          <p:cNvSpPr txBox="1"/>
          <p:nvPr>
            <p:ph idx="1" type="body"/>
          </p:nvPr>
        </p:nvSpPr>
        <p:spPr>
          <a:xfrm>
            <a:off x="311700" y="800575"/>
            <a:ext cx="8772300" cy="396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200">
                <a:latin typeface="Arial"/>
                <a:ea typeface="Arial"/>
                <a:cs typeface="Arial"/>
                <a:sym typeface="Arial"/>
              </a:rPr>
              <a:t>The images represent histological samples of subjects looking for lung lesions. These problems can be benign or malignant. </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In particular represent:</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Epithelioid Mesothelioma (ME) malignant tumor.</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Sarcomatoid Mesothelioma (MS) malignant tumor.</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Benign Fibrosis (F).</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Data Set there are 998 ME images, 1001 MS image and 333 F images.</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pic>
        <p:nvPicPr>
          <p:cNvPr id="216" name="Google Shape;216;p32"/>
          <p:cNvPicPr preferRelativeResize="0"/>
          <p:nvPr/>
        </p:nvPicPr>
        <p:blipFill>
          <a:blip r:embed="rId3">
            <a:alphaModFix/>
          </a:blip>
          <a:stretch>
            <a:fillRect/>
          </a:stretch>
        </p:blipFill>
        <p:spPr>
          <a:xfrm>
            <a:off x="2020500" y="2226075"/>
            <a:ext cx="4932400" cy="187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11700" y="200800"/>
            <a:ext cx="85206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The Project</a:t>
            </a:r>
            <a:endParaRPr b="1"/>
          </a:p>
        </p:txBody>
      </p:sp>
      <p:sp>
        <p:nvSpPr>
          <p:cNvPr id="222" name="Google Shape;222;p33"/>
          <p:cNvSpPr txBox="1"/>
          <p:nvPr>
            <p:ph idx="1" type="body"/>
          </p:nvPr>
        </p:nvSpPr>
        <p:spPr>
          <a:xfrm>
            <a:off x="311700" y="891825"/>
            <a:ext cx="85206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we used different Keras pre-trained model as features extractrion. For each model we try to extract level from different depth level of the net.</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The model used are:</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VGG16</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VGG19</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MobileNet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DenseNet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NASNet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ResNet50</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Xception</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The feature are </a:t>
            </a:r>
            <a:r>
              <a:rPr lang="it" sz="1200">
                <a:highlight>
                  <a:srgbClr val="FFFFFF"/>
                </a:highlight>
                <a:latin typeface="Arial"/>
                <a:ea typeface="Arial"/>
                <a:cs typeface="Arial"/>
                <a:sym typeface="Arial"/>
              </a:rPr>
              <a:t>subsequently</a:t>
            </a:r>
            <a:r>
              <a:rPr lang="it" sz="1200">
                <a:latin typeface="Arial"/>
                <a:ea typeface="Arial"/>
                <a:cs typeface="Arial"/>
                <a:sym typeface="Arial"/>
              </a:rPr>
              <a:t> reduced with PCA and t-SNE algorithm. </a:t>
            </a:r>
            <a:endParaRPr sz="1200">
              <a:latin typeface="Arial"/>
              <a:ea typeface="Arial"/>
              <a:cs typeface="Arial"/>
              <a:sym typeface="Arial"/>
            </a:endParaRPr>
          </a:p>
          <a:p>
            <a:pPr indent="0" lvl="0" marL="45720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The images of features extraction of the following images are taken from  </a:t>
            </a:r>
            <a:endParaRPr sz="1200">
              <a:latin typeface="Arial"/>
              <a:ea typeface="Arial"/>
              <a:cs typeface="Arial"/>
              <a:sym typeface="Arial"/>
            </a:endParaRPr>
          </a:p>
          <a:p>
            <a:pPr indent="0" lvl="0" marL="457200" rtl="0" algn="l">
              <a:spcBef>
                <a:spcPts val="0"/>
              </a:spcBef>
              <a:spcAft>
                <a:spcPts val="0"/>
              </a:spcAft>
              <a:buNone/>
            </a:pPr>
            <a:r>
              <a:rPr lang="it" sz="1200">
                <a:latin typeface="Arial"/>
                <a:ea typeface="Arial"/>
                <a:cs typeface="Arial"/>
                <a:sym typeface="Arial"/>
              </a:rPr>
              <a:t>the last layer in the net as example.</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48300" y="445025"/>
            <a:ext cx="904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t-SNE</a:t>
            </a:r>
            <a:endParaRPr b="1"/>
          </a:p>
        </p:txBody>
      </p:sp>
      <p:sp>
        <p:nvSpPr>
          <p:cNvPr id="228" name="Google Shape;228;p34"/>
          <p:cNvSpPr txBox="1"/>
          <p:nvPr>
            <p:ph idx="1" type="body"/>
          </p:nvPr>
        </p:nvSpPr>
        <p:spPr>
          <a:xfrm>
            <a:off x="311700" y="1890875"/>
            <a:ext cx="5452200" cy="15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 drawback of this </a:t>
            </a:r>
            <a:r>
              <a:rPr lang="it" sz="1200">
                <a:latin typeface="Arial"/>
                <a:ea typeface="Arial"/>
                <a:cs typeface="Arial"/>
                <a:sym typeface="Arial"/>
              </a:rPr>
              <a:t>technique</a:t>
            </a:r>
            <a:r>
              <a:rPr lang="it" sz="1200">
                <a:latin typeface="Arial"/>
                <a:ea typeface="Arial"/>
                <a:cs typeface="Arial"/>
                <a:sym typeface="Arial"/>
              </a:rPr>
              <a:t> is that the t-SNE is not linear method so is not possible to save weights for a new image. We need to reuse t-SNE for all the images so to restart again with the full set. This problem is not present if we use PCA method that is linear.</a:t>
            </a:r>
            <a:endParaRPr sz="1200">
              <a:latin typeface="Arial"/>
              <a:ea typeface="Arial"/>
              <a:cs typeface="Arial"/>
              <a:sym typeface="Arial"/>
            </a:endParaRPr>
          </a:p>
          <a:p>
            <a:pPr indent="0" lvl="0" marL="0" rtl="0" algn="l">
              <a:spcBef>
                <a:spcPts val="0"/>
              </a:spcBef>
              <a:spcAft>
                <a:spcPts val="1600"/>
              </a:spcAft>
              <a:buNone/>
            </a:pPr>
            <a:r>
              <a:t/>
            </a:r>
            <a:endParaRPr/>
          </a:p>
        </p:txBody>
      </p:sp>
      <p:sp>
        <p:nvSpPr>
          <p:cNvPr id="229" name="Google Shape;229;p34"/>
          <p:cNvSpPr/>
          <p:nvPr/>
        </p:nvSpPr>
        <p:spPr>
          <a:xfrm>
            <a:off x="7088750" y="3779925"/>
            <a:ext cx="20649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4"/>
          <p:cNvPicPr preferRelativeResize="0"/>
          <p:nvPr/>
        </p:nvPicPr>
        <p:blipFill>
          <a:blip r:embed="rId3">
            <a:alphaModFix/>
          </a:blip>
          <a:stretch>
            <a:fillRect/>
          </a:stretch>
        </p:blipFill>
        <p:spPr>
          <a:xfrm>
            <a:off x="5763900" y="0"/>
            <a:ext cx="3331800" cy="4892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2095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PCA</a:t>
            </a:r>
            <a:endParaRPr b="1"/>
          </a:p>
        </p:txBody>
      </p:sp>
      <p:sp>
        <p:nvSpPr>
          <p:cNvPr id="236" name="Google Shape;236;p35"/>
          <p:cNvSpPr txBox="1"/>
          <p:nvPr>
            <p:ph idx="1" type="body"/>
          </p:nvPr>
        </p:nvSpPr>
        <p:spPr>
          <a:xfrm>
            <a:off x="311700" y="1484625"/>
            <a:ext cx="5481600" cy="17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this case the PCA is applicated for 2 dimensions extraction (not recommended)</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output is the worst result.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pic>
        <p:nvPicPr>
          <p:cNvPr id="237" name="Google Shape;237;p35"/>
          <p:cNvPicPr preferRelativeResize="0"/>
          <p:nvPr/>
        </p:nvPicPr>
        <p:blipFill rotWithShape="1">
          <a:blip r:embed="rId3">
            <a:alphaModFix/>
          </a:blip>
          <a:srcRect b="3260" l="0" r="0" t="0"/>
          <a:stretch/>
        </p:blipFill>
        <p:spPr>
          <a:xfrm>
            <a:off x="5914475" y="159975"/>
            <a:ext cx="3229525" cy="47410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2717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PCA and t-SNE</a:t>
            </a:r>
            <a:endParaRPr b="1"/>
          </a:p>
        </p:txBody>
      </p:sp>
      <p:sp>
        <p:nvSpPr>
          <p:cNvPr id="243" name="Google Shape;243;p36"/>
          <p:cNvSpPr txBox="1"/>
          <p:nvPr>
            <p:ph idx="1" type="body"/>
          </p:nvPr>
        </p:nvSpPr>
        <p:spPr>
          <a:xfrm>
            <a:off x="311700" y="1152475"/>
            <a:ext cx="521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best solution to visualize our data is to combine the two method: is possible to reduce features with PCA and use t-SNE to reduce features to two.</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p:txBody>
      </p:sp>
      <p:pic>
        <p:nvPicPr>
          <p:cNvPr id="244" name="Google Shape;244;p36"/>
          <p:cNvPicPr preferRelativeResize="0"/>
          <p:nvPr/>
        </p:nvPicPr>
        <p:blipFill>
          <a:blip r:embed="rId3">
            <a:alphaModFix/>
          </a:blip>
          <a:stretch>
            <a:fillRect/>
          </a:stretch>
        </p:blipFill>
        <p:spPr>
          <a:xfrm>
            <a:off x="5992500" y="140950"/>
            <a:ext cx="3151500" cy="47577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278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a:t>PCA and t-SNE for Intermediate layer</a:t>
            </a:r>
            <a:endParaRPr/>
          </a:p>
        </p:txBody>
      </p:sp>
      <p:sp>
        <p:nvSpPr>
          <p:cNvPr id="250" name="Google Shape;250;p37"/>
          <p:cNvSpPr txBox="1"/>
          <p:nvPr>
            <p:ph idx="1" type="body"/>
          </p:nvPr>
        </p:nvSpPr>
        <p:spPr>
          <a:xfrm>
            <a:off x="311700" y="10155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following images are taken from the </a:t>
            </a:r>
            <a:r>
              <a:rPr lang="it" sz="1200">
                <a:latin typeface="Arial"/>
                <a:ea typeface="Arial"/>
                <a:cs typeface="Arial"/>
                <a:sym typeface="Arial"/>
              </a:rPr>
              <a:t>intermediate</a:t>
            </a:r>
            <a:r>
              <a:rPr lang="it" sz="1200">
                <a:latin typeface="Arial"/>
                <a:ea typeface="Arial"/>
                <a:cs typeface="Arial"/>
                <a:sym typeface="Arial"/>
              </a:rPr>
              <a:t> layer in </a:t>
            </a:r>
            <a:r>
              <a:rPr lang="it" sz="1200">
                <a:latin typeface="Arial"/>
                <a:ea typeface="Arial"/>
                <a:cs typeface="Arial"/>
                <a:sym typeface="Arial"/>
              </a:rPr>
              <a:t>particular</a:t>
            </a:r>
            <a:r>
              <a:rPr lang="it" sz="1200">
                <a:latin typeface="Arial"/>
                <a:ea typeface="Arial"/>
                <a:cs typeface="Arial"/>
                <a:sym typeface="Arial"/>
              </a:rPr>
              <a:t> from:</a:t>
            </a:r>
            <a:endParaRPr sz="1200">
              <a:latin typeface="Arial"/>
              <a:ea typeface="Arial"/>
              <a:cs typeface="Arial"/>
              <a:sym typeface="Arial"/>
            </a:endParaRPr>
          </a:p>
          <a:p>
            <a:pPr indent="-304800" lvl="0" marL="457200" rtl="0" algn="l">
              <a:lnSpc>
                <a:spcPct val="200000"/>
              </a:lnSpc>
              <a:spcBef>
                <a:spcPts val="1600"/>
              </a:spcBef>
              <a:spcAft>
                <a:spcPts val="0"/>
              </a:spcAft>
              <a:buSzPts val="1200"/>
              <a:buFont typeface="Arial"/>
              <a:buChar char="●"/>
            </a:pPr>
            <a:r>
              <a:rPr lang="it" sz="1200">
                <a:latin typeface="Arial"/>
                <a:ea typeface="Arial"/>
                <a:cs typeface="Arial"/>
                <a:sym typeface="Arial"/>
              </a:rPr>
              <a:t>75% of the net</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50% of the net</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25% of the net</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Anyway the user can select any layer during program execution.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All the name layer are </a:t>
            </a:r>
            <a:r>
              <a:rPr lang="it" sz="1200">
                <a:highlight>
                  <a:srgbClr val="FFFFFF"/>
                </a:highlight>
                <a:latin typeface="Arial"/>
                <a:ea typeface="Arial"/>
                <a:cs typeface="Arial"/>
                <a:sym typeface="Arial"/>
              </a:rPr>
              <a:t>printed on screen during the execution of the program.</a:t>
            </a:r>
            <a:endParaRPr sz="1200">
              <a:highlight>
                <a:srgbClr val="FFFFFF"/>
              </a:highlight>
              <a:latin typeface="Arial"/>
              <a:ea typeface="Arial"/>
              <a:cs typeface="Arial"/>
              <a:sym typeface="Arial"/>
            </a:endParaRPr>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160550" y="173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75% of the net</a:t>
            </a:r>
            <a:endParaRPr b="1"/>
          </a:p>
        </p:txBody>
      </p:sp>
      <p:sp>
        <p:nvSpPr>
          <p:cNvPr id="256" name="Google Shape;256;p38"/>
          <p:cNvSpPr txBox="1"/>
          <p:nvPr>
            <p:ph idx="1" type="body"/>
          </p:nvPr>
        </p:nvSpPr>
        <p:spPr>
          <a:xfrm>
            <a:off x="311700" y="1229875"/>
            <a:ext cx="51501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7" name="Google Shape;257;p38"/>
          <p:cNvPicPr preferRelativeResize="0"/>
          <p:nvPr/>
        </p:nvPicPr>
        <p:blipFill>
          <a:blip r:embed="rId3">
            <a:alphaModFix/>
          </a:blip>
          <a:stretch>
            <a:fillRect/>
          </a:stretch>
        </p:blipFill>
        <p:spPr>
          <a:xfrm>
            <a:off x="5769749" y="0"/>
            <a:ext cx="3374249" cy="4896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201650" y="1841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50</a:t>
            </a:r>
            <a:r>
              <a:rPr b="1" lang="it"/>
              <a:t>% of the net</a:t>
            </a:r>
            <a:endParaRPr b="1"/>
          </a:p>
          <a:p>
            <a:pPr indent="0" lvl="0" marL="0" rtl="0" algn="ctr">
              <a:spcBef>
                <a:spcPts val="0"/>
              </a:spcBef>
              <a:spcAft>
                <a:spcPts val="0"/>
              </a:spcAft>
              <a:buNone/>
            </a:pPr>
            <a:r>
              <a:t/>
            </a:r>
            <a:endParaRPr b="1"/>
          </a:p>
        </p:txBody>
      </p:sp>
      <p:sp>
        <p:nvSpPr>
          <p:cNvPr id="263" name="Google Shape;263;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200">
              <a:latin typeface="Arial"/>
              <a:ea typeface="Arial"/>
              <a:cs typeface="Arial"/>
              <a:sym typeface="Arial"/>
            </a:endParaRPr>
          </a:p>
        </p:txBody>
      </p:sp>
      <p:pic>
        <p:nvPicPr>
          <p:cNvPr id="264" name="Google Shape;264;p39"/>
          <p:cNvPicPr preferRelativeResize="0"/>
          <p:nvPr/>
        </p:nvPicPr>
        <p:blipFill rotWithShape="1">
          <a:blip r:embed="rId3">
            <a:alphaModFix/>
          </a:blip>
          <a:srcRect b="921" l="0" r="0" t="0"/>
          <a:stretch/>
        </p:blipFill>
        <p:spPr>
          <a:xfrm>
            <a:off x="5841625" y="0"/>
            <a:ext cx="3302374" cy="48847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201625" y="1636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25</a:t>
            </a:r>
            <a:r>
              <a:rPr b="1" lang="it"/>
              <a:t>% of the net</a:t>
            </a:r>
            <a:endParaRPr/>
          </a:p>
        </p:txBody>
      </p:sp>
      <p:sp>
        <p:nvSpPr>
          <p:cNvPr id="270" name="Google Shape;270;p40"/>
          <p:cNvSpPr txBox="1"/>
          <p:nvPr>
            <p:ph idx="1" type="body"/>
          </p:nvPr>
        </p:nvSpPr>
        <p:spPr>
          <a:xfrm>
            <a:off x="311700" y="1229875"/>
            <a:ext cx="53610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71" name="Google Shape;271;p40"/>
          <p:cNvPicPr preferRelativeResize="0"/>
          <p:nvPr/>
        </p:nvPicPr>
        <p:blipFill>
          <a:blip r:embed="rId3">
            <a:alphaModFix/>
          </a:blip>
          <a:stretch>
            <a:fillRect/>
          </a:stretch>
        </p:blipFill>
        <p:spPr>
          <a:xfrm>
            <a:off x="5720775" y="0"/>
            <a:ext cx="3423226" cy="48969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Supervised Classifier</a:t>
            </a:r>
            <a:endParaRPr b="1"/>
          </a:p>
        </p:txBody>
      </p:sp>
      <p:sp>
        <p:nvSpPr>
          <p:cNvPr id="277" name="Google Shape;277;p41"/>
          <p:cNvSpPr txBox="1"/>
          <p:nvPr>
            <p:ph idx="1" type="body"/>
          </p:nvPr>
        </p:nvSpPr>
        <p:spPr>
          <a:xfrm>
            <a:off x="277125" y="1152475"/>
            <a:ext cx="50616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order to classify our image a Supervised Classifier is needed.</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we used two different classifier: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k-NN:k-nearest neighbors.</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SVM:Support Vector Machine.</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For both method the accuracy of the model is calculated.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70% of images are used for the training data and the remainder, 30%, for the validation data.</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input features (calculated from the Keras pre trained model) are </a:t>
            </a:r>
            <a:r>
              <a:rPr lang="it" sz="1100">
                <a:highlight>
                  <a:srgbClr val="FFFFFF"/>
                </a:highlight>
                <a:latin typeface="Arial"/>
                <a:ea typeface="Arial"/>
                <a:cs typeface="Arial"/>
                <a:sym typeface="Arial"/>
              </a:rPr>
              <a:t>have been reduced with PCA. The optimal number of component is been estimated and are reported in the table</a:t>
            </a:r>
            <a:endParaRPr sz="1100">
              <a:highlight>
                <a:srgbClr val="FFFFFF"/>
              </a:highlight>
              <a:latin typeface="Arial"/>
              <a:ea typeface="Arial"/>
              <a:cs typeface="Arial"/>
              <a:sym typeface="Arial"/>
            </a:endParaRPr>
          </a:p>
          <a:p>
            <a:pPr indent="0" lvl="0" marL="0" rtl="0" algn="l">
              <a:spcBef>
                <a:spcPts val="0"/>
              </a:spcBef>
              <a:spcAft>
                <a:spcPts val="0"/>
              </a:spcAft>
              <a:buNone/>
            </a:pPr>
            <a:r>
              <a:rPr lang="it" sz="1100">
                <a:highlight>
                  <a:srgbClr val="FFFFFF"/>
                </a:highlight>
                <a:latin typeface="Arial"/>
                <a:ea typeface="Arial"/>
                <a:cs typeface="Arial"/>
                <a:sym typeface="Arial"/>
              </a:rPr>
              <a:t>.</a:t>
            </a:r>
            <a:endParaRPr sz="1100">
              <a:highlight>
                <a:srgbClr val="FFFFFF"/>
              </a:highlight>
              <a:latin typeface="Arial"/>
              <a:ea typeface="Arial"/>
              <a:cs typeface="Arial"/>
              <a:sym typeface="Arial"/>
            </a:endParaRPr>
          </a:p>
          <a:p>
            <a:pPr indent="0" lvl="0" marL="0" rtl="0" algn="l">
              <a:spcBef>
                <a:spcPts val="0"/>
              </a:spcBef>
              <a:spcAft>
                <a:spcPts val="0"/>
              </a:spcAft>
              <a:buNone/>
            </a:pPr>
            <a:r>
              <a:rPr lang="it" sz="1200"/>
              <a:t>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sp>
        <p:nvSpPr>
          <p:cNvPr id="278" name="Google Shape;278;p41"/>
          <p:cNvSpPr/>
          <p:nvPr/>
        </p:nvSpPr>
        <p:spPr>
          <a:xfrm>
            <a:off x="6016150" y="3779925"/>
            <a:ext cx="31374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9" name="Google Shape;279;p41"/>
          <p:cNvGraphicFramePr/>
          <p:nvPr/>
        </p:nvGraphicFramePr>
        <p:xfrm>
          <a:off x="5338725" y="1620325"/>
          <a:ext cx="3000000" cy="3000000"/>
        </p:xfrm>
        <a:graphic>
          <a:graphicData uri="http://schemas.openxmlformats.org/drawingml/2006/table">
            <a:tbl>
              <a:tblPr>
                <a:noFill/>
                <a:tableStyleId>{630BB878-5E51-4012-AC77-93D5ABA8649E}</a:tableStyleId>
              </a:tblPr>
              <a:tblGrid>
                <a:gridCol w="872575"/>
                <a:gridCol w="626175"/>
                <a:gridCol w="749375"/>
                <a:gridCol w="749375"/>
                <a:gridCol w="749375"/>
              </a:tblGrid>
              <a:tr h="233500">
                <a:tc>
                  <a:txBody>
                    <a:bodyPr>
                      <a:noAutofit/>
                    </a:bodyPr>
                    <a:lstStyle/>
                    <a:p>
                      <a:pPr indent="0" lvl="0" marL="0" rtl="0" algn="ctr">
                        <a:spcBef>
                          <a:spcPts val="0"/>
                        </a:spcBef>
                        <a:spcAft>
                          <a:spcPts val="0"/>
                        </a:spcAft>
                        <a:buNone/>
                      </a:pPr>
                      <a:r>
                        <a:rPr b="1" lang="it" sz="1000">
                          <a:solidFill>
                            <a:schemeClr val="dk2"/>
                          </a:solidFill>
                        </a:rPr>
                        <a:t>Depth</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25%</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50%</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75%</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100%</a:t>
                      </a:r>
                      <a:endParaRPr b="1"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VGG16</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10</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81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355</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304</a:t>
                      </a:r>
                      <a:endParaRPr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VGG19</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24</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342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301</a:t>
                      </a:r>
                      <a:endParaRPr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MobileNet</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17</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157</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539</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DenseNet</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16</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249</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ResNet50</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49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56</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628</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940</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Xception</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18</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262</a:t>
                      </a:r>
                      <a:endParaRPr sz="1000">
                        <a:solidFill>
                          <a:schemeClr val="dk2"/>
                        </a:solidFill>
                      </a:endParaRPr>
                    </a:p>
                  </a:txBody>
                  <a:tcPr marT="91425" marB="91425" marR="91425" marL="91425"/>
                </a:tc>
              </a:tr>
            </a:tbl>
          </a:graphicData>
        </a:graphic>
      </p:graphicFrame>
      <p:sp>
        <p:nvSpPr>
          <p:cNvPr id="280" name="Google Shape;280;p41"/>
          <p:cNvSpPr txBox="1"/>
          <p:nvPr/>
        </p:nvSpPr>
        <p:spPr>
          <a:xfrm>
            <a:off x="5942200" y="1332575"/>
            <a:ext cx="32853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PCA optimal number of component</a:t>
            </a:r>
            <a:endParaRPr b="1"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819150" y="4230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Introduction</a:t>
            </a:r>
            <a:endParaRPr b="1"/>
          </a:p>
        </p:txBody>
      </p:sp>
      <p:sp>
        <p:nvSpPr>
          <p:cNvPr id="99" name="Google Shape;99;p15"/>
          <p:cNvSpPr txBox="1"/>
          <p:nvPr>
            <p:ph idx="1" type="body"/>
          </p:nvPr>
        </p:nvSpPr>
        <p:spPr>
          <a:xfrm>
            <a:off x="311700" y="118365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200">
                <a:latin typeface="Arial"/>
                <a:ea typeface="Arial"/>
                <a:cs typeface="Arial"/>
                <a:sym typeface="Arial"/>
              </a:rPr>
              <a:t>Convolutional neural networks are deep artificial neural networks that are used primarily to classify images (e.g. name what they see), cluster them by similarity (photo search), and perform object recognition within scenes. They are algorithms that can identify faces, individuals, street signs, tumors, platypuses and many other aspects of visual data. </a:t>
            </a:r>
            <a:endParaRPr sz="1200">
              <a:latin typeface="Arial"/>
              <a:ea typeface="Arial"/>
              <a:cs typeface="Arial"/>
              <a:sym typeface="Arial"/>
            </a:endParaRPr>
          </a:p>
          <a:p>
            <a:pPr indent="0" lvl="0" marL="0" rtl="0" algn="just">
              <a:spcBef>
                <a:spcPts val="1600"/>
              </a:spcBef>
              <a:spcAft>
                <a:spcPts val="0"/>
              </a:spcAft>
              <a:buClr>
                <a:schemeClr val="dk1"/>
              </a:buClr>
              <a:buSzPts val="1100"/>
              <a:buFont typeface="Arial"/>
              <a:buNone/>
            </a:pPr>
            <a:r>
              <a:rPr lang="it" sz="1200">
                <a:latin typeface="Arial"/>
                <a:ea typeface="Arial"/>
                <a:cs typeface="Arial"/>
                <a:sym typeface="Arial"/>
              </a:rPr>
              <a:t>The efficacy of convolutional nets in image recognition is one of the main reasons why the world has woken up to the efficacy of deep learning. They are powering major advances in computer vision (CV), which has obvious applications for self-driving cars, robotics, drones, security, medical diagnoses, and treatments for the visually impaired.</a:t>
            </a:r>
            <a:endParaRPr sz="1200">
              <a:latin typeface="Arial"/>
              <a:ea typeface="Arial"/>
              <a:cs typeface="Arial"/>
              <a:sym typeface="Arial"/>
            </a:endParaRPr>
          </a:p>
          <a:p>
            <a:pPr indent="0" lvl="0" marL="0" rtl="0" algn="just">
              <a:spcBef>
                <a:spcPts val="1600"/>
              </a:spcBef>
              <a:spcAft>
                <a:spcPts val="1600"/>
              </a:spcAft>
              <a:buNone/>
            </a:pPr>
            <a:r>
              <a:t/>
            </a:r>
            <a:endParaRPr sz="11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1479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a:t>
            </a:r>
            <a:r>
              <a:rPr b="1" lang="it"/>
              <a:t>k-NN</a:t>
            </a:r>
            <a:endParaRPr b="1"/>
          </a:p>
        </p:txBody>
      </p:sp>
      <p:sp>
        <p:nvSpPr>
          <p:cNvPr id="286" name="Google Shape;286;p42"/>
          <p:cNvSpPr txBox="1"/>
          <p:nvPr>
            <p:ph idx="1" type="body"/>
          </p:nvPr>
        </p:nvSpPr>
        <p:spPr>
          <a:xfrm>
            <a:off x="311700" y="755725"/>
            <a:ext cx="8520600" cy="3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In the k-NN algorithm the number of neighbour  (k) is chosen by the user.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For a optimal number of neighbour, in literature, is suggested to use a empirical formula:  </a:t>
            </a:r>
            <a:endParaRPr sz="1200">
              <a:latin typeface="Arial"/>
              <a:ea typeface="Arial"/>
              <a:cs typeface="Arial"/>
              <a:sym typeface="Arial"/>
            </a:endParaRPr>
          </a:p>
          <a:p>
            <a:pPr indent="0" lvl="0" marL="0" rtl="0" algn="l">
              <a:lnSpc>
                <a:spcPct val="150000"/>
              </a:lnSpc>
              <a:spcBef>
                <a:spcPts val="1600"/>
              </a:spcBef>
              <a:spcAft>
                <a:spcPts val="0"/>
              </a:spcAft>
              <a:buNone/>
            </a:pPr>
            <a:r>
              <a:rPr lang="it" sz="1200">
                <a:latin typeface="Arial"/>
                <a:ea typeface="Arial"/>
                <a:cs typeface="Arial"/>
                <a:sym typeface="Arial"/>
              </a:rPr>
              <a:t>                                                                       Where n is the number of training sample in the dataset.</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But in our case is a very large number (25). The computational cost so is too large.</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The choice of the number of neighbors is made according these rules: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k value should be odd.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k value must not be multiples of the number of classes.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Should not be too small or too large </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We decide to use 5 neighbors. </a:t>
            </a:r>
            <a:endParaRPr sz="1200">
              <a:latin typeface="Arial"/>
              <a:ea typeface="Arial"/>
              <a:cs typeface="Arial"/>
              <a:sym typeface="Arial"/>
            </a:endParaRPr>
          </a:p>
        </p:txBody>
      </p:sp>
      <p:sp>
        <p:nvSpPr>
          <p:cNvPr id="287" name="Google Shape;287;p42"/>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42"/>
          <p:cNvPicPr preferRelativeResize="0"/>
          <p:nvPr/>
        </p:nvPicPr>
        <p:blipFill>
          <a:blip r:embed="rId3">
            <a:alphaModFix/>
          </a:blip>
          <a:stretch>
            <a:fillRect/>
          </a:stretch>
        </p:blipFill>
        <p:spPr>
          <a:xfrm>
            <a:off x="2263197" y="1562775"/>
            <a:ext cx="966700" cy="355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txBox="1"/>
          <p:nvPr>
            <p:ph idx="1" type="body"/>
          </p:nvPr>
        </p:nvSpPr>
        <p:spPr>
          <a:xfrm>
            <a:off x="541325" y="284325"/>
            <a:ext cx="8520600" cy="35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a:t>
            </a:r>
            <a:r>
              <a:rPr lang="it" sz="1200">
                <a:latin typeface="Arial"/>
                <a:ea typeface="Arial"/>
                <a:cs typeface="Arial"/>
                <a:sym typeface="Arial"/>
              </a:rPr>
              <a:t>average</a:t>
            </a:r>
            <a:r>
              <a:rPr lang="it" sz="1200">
                <a:latin typeface="Arial"/>
                <a:ea typeface="Arial"/>
                <a:cs typeface="Arial"/>
                <a:sym typeface="Arial"/>
              </a:rPr>
              <a:t> accuracy of all the pretrained model are reported in the following table:</a:t>
            </a:r>
            <a:endParaRPr sz="1200">
              <a:latin typeface="Arial"/>
              <a:ea typeface="Arial"/>
              <a:cs typeface="Arial"/>
              <a:sym typeface="Arial"/>
            </a:endParaRPr>
          </a:p>
        </p:txBody>
      </p:sp>
      <p:graphicFrame>
        <p:nvGraphicFramePr>
          <p:cNvPr id="294" name="Google Shape;294;p43"/>
          <p:cNvGraphicFramePr/>
          <p:nvPr/>
        </p:nvGraphicFramePr>
        <p:xfrm>
          <a:off x="952500" y="821900"/>
          <a:ext cx="3000000" cy="3000000"/>
        </p:xfrm>
        <a:graphic>
          <a:graphicData uri="http://schemas.openxmlformats.org/drawingml/2006/table">
            <a:tbl>
              <a:tblPr>
                <a:noFill/>
                <a:tableStyleId>{630BB878-5E51-4012-AC77-93D5ABA8649E}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k=5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0.945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0.9994</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0.993</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0.997</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0.991</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0.988</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0.966</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0.9992</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0.9991</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0.933</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0.908</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0.846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0.826</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0.872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0.881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0.819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0.579</a:t>
                      </a:r>
                      <a:endParaRPr sz="1200">
                        <a:solidFill>
                          <a:schemeClr val="dk2"/>
                        </a:solidFill>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286800" y="581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SVM</a:t>
            </a:r>
            <a:endParaRPr b="1"/>
          </a:p>
        </p:txBody>
      </p:sp>
      <p:sp>
        <p:nvSpPr>
          <p:cNvPr id="300" name="Google Shape;300;p44"/>
          <p:cNvSpPr txBox="1"/>
          <p:nvPr>
            <p:ph idx="1" type="body"/>
          </p:nvPr>
        </p:nvSpPr>
        <p:spPr>
          <a:xfrm>
            <a:off x="24900" y="593850"/>
            <a:ext cx="9094200" cy="12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200">
                <a:latin typeface="Arial"/>
                <a:ea typeface="Arial"/>
                <a:cs typeface="Arial"/>
                <a:sym typeface="Arial"/>
              </a:rPr>
              <a:t>For Multi-class classification the SVM the scikit-learn library use two different </a:t>
            </a:r>
            <a:r>
              <a:rPr lang="it" sz="1200">
                <a:latin typeface="Arial"/>
                <a:ea typeface="Arial"/>
                <a:cs typeface="Arial"/>
                <a:sym typeface="Arial"/>
              </a:rPr>
              <a:t>approach </a:t>
            </a:r>
            <a:r>
              <a:rPr lang="it" sz="1200">
                <a:highlight>
                  <a:srgbClr val="FFFFFF"/>
                </a:highlight>
                <a:latin typeface="Arial"/>
                <a:ea typeface="Arial"/>
                <a:cs typeface="Arial"/>
                <a:sym typeface="Arial"/>
              </a:rPr>
              <a:t>selectable</a:t>
            </a:r>
            <a:r>
              <a:rPr lang="it" sz="1200">
                <a:highlight>
                  <a:srgbClr val="FFFFFF"/>
                </a:highlight>
                <a:latin typeface="Arial"/>
                <a:ea typeface="Arial"/>
                <a:cs typeface="Arial"/>
                <a:sym typeface="Arial"/>
              </a:rPr>
              <a:t> by command line:</a:t>
            </a:r>
            <a:endParaRPr sz="1200">
              <a:highlight>
                <a:srgbClr val="FFFFFF"/>
              </a:highlight>
              <a:latin typeface="Arial"/>
              <a:ea typeface="Arial"/>
              <a:cs typeface="Arial"/>
              <a:sym typeface="Arial"/>
            </a:endParaRPr>
          </a:p>
          <a:p>
            <a:pPr indent="-304800" lvl="0" marL="457200" rtl="0" algn="l">
              <a:lnSpc>
                <a:spcPct val="150000"/>
              </a:lnSpc>
              <a:spcBef>
                <a:spcPts val="1600"/>
              </a:spcBef>
              <a:spcAft>
                <a:spcPts val="0"/>
              </a:spcAft>
              <a:buSzPts val="1200"/>
              <a:buFont typeface="Arial"/>
              <a:buChar char="●"/>
            </a:pPr>
            <a:r>
              <a:rPr lang="it" sz="1200">
                <a:highlight>
                  <a:srgbClr val="FFFFFF"/>
                </a:highlight>
                <a:latin typeface="Arial"/>
                <a:ea typeface="Arial"/>
                <a:cs typeface="Arial"/>
                <a:sym typeface="Arial"/>
              </a:rPr>
              <a:t>OVR: </a:t>
            </a:r>
            <a:r>
              <a:rPr i="1" lang="it" sz="1200">
                <a:highlight>
                  <a:srgbClr val="FFFFFF"/>
                </a:highlight>
                <a:latin typeface="Arial"/>
                <a:ea typeface="Arial"/>
                <a:cs typeface="Arial"/>
                <a:sym typeface="Arial"/>
              </a:rPr>
              <a:t>“one-vs-the-rest”. </a:t>
            </a:r>
            <a:endParaRPr sz="1200">
              <a:highlight>
                <a:srgbClr val="FFFFFF"/>
              </a:highlight>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highlight>
                  <a:srgbClr val="FFFFFF"/>
                </a:highlight>
                <a:latin typeface="Arial"/>
                <a:ea typeface="Arial"/>
                <a:cs typeface="Arial"/>
                <a:sym typeface="Arial"/>
              </a:rPr>
              <a:t>OVO: </a:t>
            </a:r>
            <a:r>
              <a:rPr i="1" lang="it" sz="1200">
                <a:highlight>
                  <a:srgbClr val="FFFFFF"/>
                </a:highlight>
                <a:latin typeface="Arial"/>
                <a:ea typeface="Arial"/>
                <a:cs typeface="Arial"/>
                <a:sym typeface="Arial"/>
              </a:rPr>
              <a:t>“one-vs-one”.</a:t>
            </a:r>
            <a:endParaRPr sz="1200">
              <a:highlight>
                <a:srgbClr val="FFFFFF"/>
              </a:highlight>
              <a:latin typeface="Arial"/>
              <a:ea typeface="Arial"/>
              <a:cs typeface="Arial"/>
              <a:sym typeface="Arial"/>
            </a:endParaRPr>
          </a:p>
          <a:p>
            <a:pPr indent="0" lvl="0" marL="0" rtl="0" algn="l">
              <a:lnSpc>
                <a:spcPct val="150000"/>
              </a:lnSpc>
              <a:spcBef>
                <a:spcPts val="1600"/>
              </a:spcBef>
              <a:spcAft>
                <a:spcPts val="0"/>
              </a:spcAft>
              <a:buNone/>
            </a:pPr>
            <a:r>
              <a:t/>
            </a:r>
            <a:endParaRPr sz="1200">
              <a:highlight>
                <a:srgbClr val="FFFFFF"/>
              </a:highlight>
              <a:latin typeface="Arial"/>
              <a:ea typeface="Arial"/>
              <a:cs typeface="Arial"/>
              <a:sym typeface="Arial"/>
            </a:endParaRPr>
          </a:p>
          <a:p>
            <a:pPr indent="0" lvl="0" marL="0" rtl="0" algn="l">
              <a:spcBef>
                <a:spcPts val="1600"/>
              </a:spcBef>
              <a:spcAft>
                <a:spcPts val="1600"/>
              </a:spcAft>
              <a:buNone/>
            </a:pPr>
            <a:r>
              <a:t/>
            </a:r>
            <a:endParaRPr sz="1200"/>
          </a:p>
        </p:txBody>
      </p:sp>
      <p:sp>
        <p:nvSpPr>
          <p:cNvPr id="301" name="Google Shape;301;p44"/>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2" name="Google Shape;302;p44"/>
          <p:cNvGraphicFramePr/>
          <p:nvPr/>
        </p:nvGraphicFramePr>
        <p:xfrm>
          <a:off x="952500" y="1643225"/>
          <a:ext cx="3000000" cy="3000000"/>
        </p:xfrm>
        <a:graphic>
          <a:graphicData uri="http://schemas.openxmlformats.org/drawingml/2006/table">
            <a:tbl>
              <a:tblPr>
                <a:noFill/>
                <a:tableStyleId>{630BB878-5E51-4012-AC77-93D5ABA8649E}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OVR method</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0.886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0.995</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0.983</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0.957</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0.998</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0.982</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0.372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0.576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0.974</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0.760</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0.947</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0.658</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0.993</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0.913</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0.836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0.806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0.869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0.633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0.771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0.622</a:t>
                      </a:r>
                      <a:endParaRPr sz="1200">
                        <a:solidFill>
                          <a:schemeClr val="dk2"/>
                        </a:solidFill>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idx="1" type="body"/>
          </p:nvPr>
        </p:nvSpPr>
        <p:spPr>
          <a:xfrm>
            <a:off x="250100" y="164250"/>
            <a:ext cx="8520600" cy="56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average accuracy of all the pretrained model are reported in the following table:</a:t>
            </a:r>
            <a:endParaRPr>
              <a:latin typeface="Arial"/>
              <a:ea typeface="Arial"/>
              <a:cs typeface="Arial"/>
              <a:sym typeface="Arial"/>
            </a:endParaRPr>
          </a:p>
        </p:txBody>
      </p:sp>
      <p:graphicFrame>
        <p:nvGraphicFramePr>
          <p:cNvPr id="308" name="Google Shape;308;p45"/>
          <p:cNvGraphicFramePr/>
          <p:nvPr/>
        </p:nvGraphicFramePr>
        <p:xfrm>
          <a:off x="849825" y="842450"/>
          <a:ext cx="3000000" cy="3000000"/>
        </p:xfrm>
        <a:graphic>
          <a:graphicData uri="http://schemas.openxmlformats.org/drawingml/2006/table">
            <a:tbl>
              <a:tblPr>
                <a:noFill/>
                <a:tableStyleId>{630BB878-5E51-4012-AC77-93D5ABA8649E}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OVO method</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0.9994</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0.955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0.987</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0.997</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0.980</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0.401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0.583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0.894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0.980</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0.941</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0.656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0.990</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0.919</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0.839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0.868</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0.602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0.630</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0.772</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0.620</a:t>
                      </a:r>
                      <a:endParaRPr sz="1200">
                        <a:solidFill>
                          <a:schemeClr val="dk2"/>
                        </a:solidFill>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311700" y="1403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Visual Categorization with Bags of Keypoints</a:t>
            </a:r>
            <a:endParaRPr b="1"/>
          </a:p>
        </p:txBody>
      </p:sp>
      <p:sp>
        <p:nvSpPr>
          <p:cNvPr id="314" name="Google Shape;314;p46"/>
          <p:cNvSpPr txBox="1"/>
          <p:nvPr>
            <p:ph idx="1" type="body"/>
          </p:nvPr>
        </p:nvSpPr>
        <p:spPr>
          <a:xfrm>
            <a:off x="277125" y="817300"/>
            <a:ext cx="8675700" cy="38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bag of keypoints method was created by Gabriella Csurka, Christopher R. Dance, Lixin Fan, Jutta Willamowski, Cédric Bray in 2004.</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The main steps of the method are:</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Detection and description of image patches</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Assigning patch descriptors to a set of predetermined clusters (a vocabulary) with a vector quantization algorithm</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Constructing a bag of keypoints, which counts the number of patches assigned to each cluster</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it" sz="1200">
                <a:latin typeface="Arial"/>
                <a:ea typeface="Arial"/>
                <a:cs typeface="Arial"/>
                <a:sym typeface="Arial"/>
              </a:rPr>
              <a:t>Applying a multi-class classifier, treating the bag of keypoints as the feature vector, and thus determine which category or categories to assign to the image.</a:t>
            </a:r>
            <a:endParaRPr sz="1200">
              <a:latin typeface="Arial"/>
              <a:ea typeface="Arial"/>
              <a:cs typeface="Arial"/>
              <a:sym typeface="Arial"/>
            </a:endParaRPr>
          </a:p>
          <a:p>
            <a:pPr indent="0" lvl="0" marL="0" rtl="0" algn="l">
              <a:lnSpc>
                <a:spcPct val="100000"/>
              </a:lnSpc>
              <a:spcBef>
                <a:spcPts val="0"/>
              </a:spcBef>
              <a:spcAft>
                <a:spcPts val="0"/>
              </a:spcAft>
              <a:buNone/>
            </a:pPr>
            <a:r>
              <a:t/>
            </a:r>
            <a:endParaRPr i="1" sz="12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i="1" lang="it" sz="1200">
                <a:latin typeface="Arial"/>
                <a:ea typeface="Arial"/>
                <a:cs typeface="Arial"/>
                <a:sym typeface="Arial"/>
              </a:rPr>
              <a:t>MatLab 2017</a:t>
            </a:r>
            <a:r>
              <a:rPr lang="it" sz="1200">
                <a:latin typeface="Arial"/>
                <a:ea typeface="Arial"/>
                <a:cs typeface="Arial"/>
                <a:sym typeface="Arial"/>
              </a:rPr>
              <a:t> provide a tool to use this method.</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lnSpc>
                <a:spcPct val="100000"/>
              </a:lnSpc>
              <a:spcBef>
                <a:spcPts val="0"/>
              </a:spcBef>
              <a:spcAft>
                <a:spcPts val="0"/>
              </a:spcAft>
              <a:buNone/>
            </a:pPr>
            <a:r>
              <a:rPr lang="it" sz="1200">
                <a:latin typeface="Arial"/>
                <a:ea typeface="Arial"/>
                <a:cs typeface="Arial"/>
                <a:sym typeface="Arial"/>
              </a:rPr>
              <a:t>Two different cases are analyzed:</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The 30% of images from each set are used for the training data and the remainder, 70%, for the validation data.</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it" sz="1200">
                <a:latin typeface="Arial"/>
                <a:ea typeface="Arial"/>
                <a:cs typeface="Arial"/>
                <a:sym typeface="Arial"/>
              </a:rPr>
              <a:t>The 70% of images from each set are used for the training data and the remainder, </a:t>
            </a:r>
            <a:endParaRPr sz="1200">
              <a:latin typeface="Arial"/>
              <a:ea typeface="Arial"/>
              <a:cs typeface="Arial"/>
              <a:sym typeface="Arial"/>
            </a:endParaRPr>
          </a:p>
          <a:p>
            <a:pPr indent="0" lvl="0" marL="457200" rtl="0" algn="l">
              <a:lnSpc>
                <a:spcPct val="115000"/>
              </a:lnSpc>
              <a:spcBef>
                <a:spcPts val="0"/>
              </a:spcBef>
              <a:spcAft>
                <a:spcPts val="0"/>
              </a:spcAft>
              <a:buNone/>
            </a:pPr>
            <a:r>
              <a:rPr lang="it" sz="1200">
                <a:latin typeface="Arial"/>
                <a:ea typeface="Arial"/>
                <a:cs typeface="Arial"/>
                <a:sym typeface="Arial"/>
              </a:rPr>
              <a:t>30%, for the validation data.</a:t>
            </a:r>
            <a:endParaRPr sz="1200">
              <a:latin typeface="Arial"/>
              <a:ea typeface="Arial"/>
              <a:cs typeface="Arial"/>
              <a:sym typeface="Arial"/>
            </a:endParaRPr>
          </a:p>
          <a:p>
            <a:pPr indent="0" lvl="0" marL="457200" rtl="0" algn="l">
              <a:lnSpc>
                <a:spcPct val="150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311700" y="2164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Bags of Keypoints</a:t>
            </a:r>
            <a:endParaRPr b="1"/>
          </a:p>
        </p:txBody>
      </p:sp>
      <p:sp>
        <p:nvSpPr>
          <p:cNvPr id="320" name="Google Shape;320;p47"/>
          <p:cNvSpPr txBox="1"/>
          <p:nvPr>
            <p:ph idx="1" type="body"/>
          </p:nvPr>
        </p:nvSpPr>
        <p:spPr>
          <a:xfrm>
            <a:off x="311700" y="1021300"/>
            <a:ext cx="3736800" cy="24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confusion matrix for the first case is:</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lnSpc>
                <a:spcPct val="115000"/>
              </a:lnSpc>
              <a:spcBef>
                <a:spcPts val="1600"/>
              </a:spcBef>
              <a:spcAft>
                <a:spcPts val="0"/>
              </a:spcAft>
              <a:buNone/>
            </a:pPr>
            <a:r>
              <a:t/>
            </a:r>
            <a:endParaRPr sz="1200">
              <a:latin typeface="Arial"/>
              <a:ea typeface="Arial"/>
              <a:cs typeface="Arial"/>
              <a:sym typeface="Arial"/>
            </a:endParaRPr>
          </a:p>
          <a:p>
            <a:pPr indent="0" lvl="0" marL="0" rtl="0" algn="l">
              <a:lnSpc>
                <a:spcPct val="115000"/>
              </a:lnSpc>
              <a:spcBef>
                <a:spcPts val="1600"/>
              </a:spcBef>
              <a:spcAft>
                <a:spcPts val="1600"/>
              </a:spcAft>
              <a:buNone/>
            </a:pPr>
            <a:r>
              <a:rPr lang="it" sz="1200">
                <a:latin typeface="Arial"/>
                <a:ea typeface="Arial"/>
                <a:cs typeface="Arial"/>
                <a:sym typeface="Arial"/>
              </a:rPr>
              <a:t>While in the second case the confusion matrix is:</a:t>
            </a:r>
            <a:endParaRPr sz="1200">
              <a:latin typeface="Arial"/>
              <a:ea typeface="Arial"/>
              <a:cs typeface="Arial"/>
              <a:sym typeface="Arial"/>
            </a:endParaRPr>
          </a:p>
        </p:txBody>
      </p:sp>
      <p:sp>
        <p:nvSpPr>
          <p:cNvPr id="321" name="Google Shape;321;p47"/>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2" name="Google Shape;322;p47"/>
          <p:cNvGraphicFramePr/>
          <p:nvPr/>
        </p:nvGraphicFramePr>
        <p:xfrm>
          <a:off x="3257800" y="1482813"/>
          <a:ext cx="3000000" cy="3000000"/>
        </p:xfrm>
        <a:graphic>
          <a:graphicData uri="http://schemas.openxmlformats.org/drawingml/2006/table">
            <a:tbl>
              <a:tblPr>
                <a:noFill/>
                <a:tableStyleId>{630BB878-5E51-4012-AC77-93D5ABA8649E}</a:tableStyleId>
              </a:tblPr>
              <a:tblGrid>
                <a:gridCol w="629475"/>
                <a:gridCol w="629475"/>
                <a:gridCol w="629475"/>
                <a:gridCol w="629475"/>
              </a:tblGrid>
              <a:tr h="336150">
                <a:tc>
                  <a:txBody>
                    <a:bodyPr>
                      <a:noAutofit/>
                    </a:bodyPr>
                    <a:lstStyle/>
                    <a:p>
                      <a:pPr indent="0" lvl="0" marL="0" rtl="0" algn="ctr">
                        <a:spcBef>
                          <a:spcPts val="0"/>
                        </a:spcBef>
                        <a:spcAft>
                          <a:spcPts val="0"/>
                        </a:spcAft>
                        <a:buNone/>
                      </a:pPr>
                      <a:r>
                        <a:rPr b="1" lang="it" sz="1000"/>
                        <a:t>KNOW</a:t>
                      </a:r>
                      <a:endParaRPr b="1" sz="1000"/>
                    </a:p>
                  </a:txBody>
                  <a:tcPr marT="91425" marB="91425" marR="91425" marL="91425"/>
                </a:tc>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r>
              <a:tr h="336150">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lang="it" sz="1000"/>
                        <a:t>0.95</a:t>
                      </a:r>
                      <a:endParaRPr sz="1000"/>
                    </a:p>
                  </a:txBody>
                  <a:tcPr marT="91425" marB="91425" marR="91425" marL="91425"/>
                </a:tc>
                <a:tc>
                  <a:txBody>
                    <a:bodyPr>
                      <a:noAutofit/>
                    </a:bodyPr>
                    <a:lstStyle/>
                    <a:p>
                      <a:pPr indent="0" lvl="0" marL="0" rtl="0" algn="ctr">
                        <a:spcBef>
                          <a:spcPts val="0"/>
                        </a:spcBef>
                        <a:spcAft>
                          <a:spcPts val="0"/>
                        </a:spcAft>
                        <a:buNone/>
                      </a:pPr>
                      <a:r>
                        <a:rPr lang="it" sz="1000"/>
                        <a:t>0.02</a:t>
                      </a:r>
                      <a:endParaRPr sz="1000"/>
                    </a:p>
                  </a:txBody>
                  <a:tcPr marT="91425" marB="91425" marR="91425" marL="91425"/>
                </a:tc>
                <a:tc>
                  <a:txBody>
                    <a:bodyPr>
                      <a:noAutofit/>
                    </a:bodyPr>
                    <a:lstStyle/>
                    <a:p>
                      <a:pPr indent="0" lvl="0" marL="0" rtl="0" algn="ctr">
                        <a:spcBef>
                          <a:spcPts val="0"/>
                        </a:spcBef>
                        <a:spcAft>
                          <a:spcPts val="0"/>
                        </a:spcAft>
                        <a:buNone/>
                      </a:pPr>
                      <a:r>
                        <a:rPr lang="it" sz="1000"/>
                        <a:t>0.03</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lang="it" sz="1000"/>
                        <a:t>0.01</a:t>
                      </a:r>
                      <a:endParaRPr sz="1000"/>
                    </a:p>
                  </a:txBody>
                  <a:tcPr marT="91425" marB="91425" marR="91425" marL="91425"/>
                </a:tc>
                <a:tc>
                  <a:txBody>
                    <a:bodyPr>
                      <a:noAutofit/>
                    </a:bodyPr>
                    <a:lstStyle/>
                    <a:p>
                      <a:pPr indent="0" lvl="0" marL="0" rtl="0" algn="ctr">
                        <a:spcBef>
                          <a:spcPts val="0"/>
                        </a:spcBef>
                        <a:spcAft>
                          <a:spcPts val="0"/>
                        </a:spcAft>
                        <a:buNone/>
                      </a:pPr>
                      <a:r>
                        <a:rPr lang="it" sz="1000"/>
                        <a:t>0.83</a:t>
                      </a:r>
                      <a:endParaRPr sz="1000"/>
                    </a:p>
                  </a:txBody>
                  <a:tcPr marT="91425" marB="91425" marR="91425" marL="91425"/>
                </a:tc>
                <a:tc>
                  <a:txBody>
                    <a:bodyPr>
                      <a:noAutofit/>
                    </a:bodyPr>
                    <a:lstStyle/>
                    <a:p>
                      <a:pPr indent="0" lvl="0" marL="0" rtl="0" algn="ctr">
                        <a:spcBef>
                          <a:spcPts val="0"/>
                        </a:spcBef>
                        <a:spcAft>
                          <a:spcPts val="0"/>
                        </a:spcAft>
                        <a:buNone/>
                      </a:pPr>
                      <a:r>
                        <a:rPr lang="it" sz="1000"/>
                        <a:t>0.16</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c>
                  <a:txBody>
                    <a:bodyPr>
                      <a:noAutofit/>
                    </a:bodyPr>
                    <a:lstStyle/>
                    <a:p>
                      <a:pPr indent="0" lvl="0" marL="0" rtl="0" algn="ctr">
                        <a:spcBef>
                          <a:spcPts val="0"/>
                        </a:spcBef>
                        <a:spcAft>
                          <a:spcPts val="0"/>
                        </a:spcAft>
                        <a:buNone/>
                      </a:pPr>
                      <a:r>
                        <a:rPr lang="it" sz="1000"/>
                        <a:t>0.04</a:t>
                      </a:r>
                      <a:endParaRPr sz="1000"/>
                    </a:p>
                  </a:txBody>
                  <a:tcPr marT="91425" marB="91425" marR="91425" marL="91425"/>
                </a:tc>
                <a:tc>
                  <a:txBody>
                    <a:bodyPr>
                      <a:noAutofit/>
                    </a:bodyPr>
                    <a:lstStyle/>
                    <a:p>
                      <a:pPr indent="0" lvl="0" marL="0" rtl="0" algn="ctr">
                        <a:spcBef>
                          <a:spcPts val="0"/>
                        </a:spcBef>
                        <a:spcAft>
                          <a:spcPts val="0"/>
                        </a:spcAft>
                        <a:buNone/>
                      </a:pPr>
                      <a:r>
                        <a:rPr lang="it" sz="1000"/>
                        <a:t>0.2</a:t>
                      </a:r>
                      <a:endParaRPr sz="1000"/>
                    </a:p>
                  </a:txBody>
                  <a:tcPr marT="91425" marB="91425" marR="91425" marL="91425"/>
                </a:tc>
                <a:tc>
                  <a:txBody>
                    <a:bodyPr>
                      <a:noAutofit/>
                    </a:bodyPr>
                    <a:lstStyle/>
                    <a:p>
                      <a:pPr indent="0" lvl="0" marL="0" rtl="0" algn="ctr">
                        <a:spcBef>
                          <a:spcPts val="0"/>
                        </a:spcBef>
                        <a:spcAft>
                          <a:spcPts val="0"/>
                        </a:spcAft>
                        <a:buNone/>
                      </a:pPr>
                      <a:r>
                        <a:rPr lang="it" sz="1000"/>
                        <a:t>0.76</a:t>
                      </a:r>
                      <a:endParaRPr sz="1000"/>
                    </a:p>
                  </a:txBody>
                  <a:tcPr marT="91425" marB="91425" marR="91425" marL="91425"/>
                </a:tc>
              </a:tr>
            </a:tbl>
          </a:graphicData>
        </a:graphic>
      </p:graphicFrame>
      <p:sp>
        <p:nvSpPr>
          <p:cNvPr id="323" name="Google Shape;323;p47"/>
          <p:cNvSpPr txBox="1"/>
          <p:nvPr/>
        </p:nvSpPr>
        <p:spPr>
          <a:xfrm>
            <a:off x="4456450" y="1230050"/>
            <a:ext cx="11064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t>PREDICTED</a:t>
            </a:r>
            <a:endParaRPr b="1" sz="1000"/>
          </a:p>
        </p:txBody>
      </p:sp>
      <p:sp>
        <p:nvSpPr>
          <p:cNvPr id="324" name="Google Shape;324;p47"/>
          <p:cNvSpPr txBox="1"/>
          <p:nvPr/>
        </p:nvSpPr>
        <p:spPr>
          <a:xfrm>
            <a:off x="5939150" y="1952225"/>
            <a:ext cx="1971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Average accuracy is </a:t>
            </a:r>
            <a:r>
              <a:rPr lang="it" sz="1200" u="sng">
                <a:solidFill>
                  <a:schemeClr val="dk2"/>
                </a:solidFill>
              </a:rPr>
              <a:t>0.84</a:t>
            </a:r>
            <a:endParaRPr sz="1200" u="sng">
              <a:solidFill>
                <a:schemeClr val="dk2"/>
              </a:solidFill>
            </a:endParaRPr>
          </a:p>
        </p:txBody>
      </p:sp>
      <p:graphicFrame>
        <p:nvGraphicFramePr>
          <p:cNvPr id="325" name="Google Shape;325;p47"/>
          <p:cNvGraphicFramePr/>
          <p:nvPr/>
        </p:nvGraphicFramePr>
        <p:xfrm>
          <a:off x="3257800" y="3485988"/>
          <a:ext cx="3000000" cy="3000000"/>
        </p:xfrm>
        <a:graphic>
          <a:graphicData uri="http://schemas.openxmlformats.org/drawingml/2006/table">
            <a:tbl>
              <a:tblPr>
                <a:noFill/>
                <a:tableStyleId>{630BB878-5E51-4012-AC77-93D5ABA8649E}</a:tableStyleId>
              </a:tblPr>
              <a:tblGrid>
                <a:gridCol w="629475"/>
                <a:gridCol w="629475"/>
                <a:gridCol w="629475"/>
                <a:gridCol w="629475"/>
              </a:tblGrid>
              <a:tr h="336150">
                <a:tc>
                  <a:txBody>
                    <a:bodyPr>
                      <a:noAutofit/>
                    </a:bodyPr>
                    <a:lstStyle/>
                    <a:p>
                      <a:pPr indent="0" lvl="0" marL="0" rtl="0" algn="ctr">
                        <a:spcBef>
                          <a:spcPts val="0"/>
                        </a:spcBef>
                        <a:spcAft>
                          <a:spcPts val="0"/>
                        </a:spcAft>
                        <a:buNone/>
                      </a:pPr>
                      <a:r>
                        <a:rPr b="1" lang="it" sz="1000"/>
                        <a:t>KNOW</a:t>
                      </a:r>
                      <a:endParaRPr b="1" sz="1000"/>
                    </a:p>
                  </a:txBody>
                  <a:tcPr marT="91425" marB="91425" marR="91425" marL="91425"/>
                </a:tc>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r>
              <a:tr h="336150">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lang="it" sz="1000"/>
                        <a:t>0.96</a:t>
                      </a:r>
                      <a:endParaRPr sz="1000"/>
                    </a:p>
                  </a:txBody>
                  <a:tcPr marT="91425" marB="91425" marR="91425" marL="91425"/>
                </a:tc>
                <a:tc>
                  <a:txBody>
                    <a:bodyPr>
                      <a:noAutofit/>
                    </a:bodyPr>
                    <a:lstStyle/>
                    <a:p>
                      <a:pPr indent="0" lvl="0" marL="0" rtl="0" algn="ctr">
                        <a:spcBef>
                          <a:spcPts val="0"/>
                        </a:spcBef>
                        <a:spcAft>
                          <a:spcPts val="0"/>
                        </a:spcAft>
                        <a:buNone/>
                      </a:pPr>
                      <a:r>
                        <a:rPr lang="it" sz="1000"/>
                        <a:t>0.01</a:t>
                      </a:r>
                      <a:endParaRPr sz="1000"/>
                    </a:p>
                  </a:txBody>
                  <a:tcPr marT="91425" marB="91425" marR="91425" marL="91425"/>
                </a:tc>
                <a:tc>
                  <a:txBody>
                    <a:bodyPr>
                      <a:noAutofit/>
                    </a:bodyPr>
                    <a:lstStyle/>
                    <a:p>
                      <a:pPr indent="0" lvl="0" marL="0" rtl="0" algn="ctr">
                        <a:spcBef>
                          <a:spcPts val="0"/>
                        </a:spcBef>
                        <a:spcAft>
                          <a:spcPts val="0"/>
                        </a:spcAft>
                        <a:buNone/>
                      </a:pPr>
                      <a:r>
                        <a:rPr lang="it" sz="1000"/>
                        <a:t>0.03</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lang="it" sz="1000"/>
                        <a:t>0.02</a:t>
                      </a:r>
                      <a:endParaRPr sz="1000"/>
                    </a:p>
                  </a:txBody>
                  <a:tcPr marT="91425" marB="91425" marR="91425" marL="91425"/>
                </a:tc>
                <a:tc>
                  <a:txBody>
                    <a:bodyPr>
                      <a:noAutofit/>
                    </a:bodyPr>
                    <a:lstStyle/>
                    <a:p>
                      <a:pPr indent="0" lvl="0" marL="0" rtl="0" algn="ctr">
                        <a:spcBef>
                          <a:spcPts val="0"/>
                        </a:spcBef>
                        <a:spcAft>
                          <a:spcPts val="0"/>
                        </a:spcAft>
                        <a:buNone/>
                      </a:pPr>
                      <a:r>
                        <a:rPr lang="it" sz="1000"/>
                        <a:t>0.84</a:t>
                      </a:r>
                      <a:endParaRPr sz="1000"/>
                    </a:p>
                  </a:txBody>
                  <a:tcPr marT="91425" marB="91425" marR="91425" marL="91425"/>
                </a:tc>
                <a:tc>
                  <a:txBody>
                    <a:bodyPr>
                      <a:noAutofit/>
                    </a:bodyPr>
                    <a:lstStyle/>
                    <a:p>
                      <a:pPr indent="0" lvl="0" marL="0" rtl="0" algn="ctr">
                        <a:spcBef>
                          <a:spcPts val="0"/>
                        </a:spcBef>
                        <a:spcAft>
                          <a:spcPts val="0"/>
                        </a:spcAft>
                        <a:buNone/>
                      </a:pPr>
                      <a:r>
                        <a:rPr lang="it" sz="1000"/>
                        <a:t>0.15</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c>
                  <a:txBody>
                    <a:bodyPr>
                      <a:noAutofit/>
                    </a:bodyPr>
                    <a:lstStyle/>
                    <a:p>
                      <a:pPr indent="0" lvl="0" marL="0" rtl="0" algn="ctr">
                        <a:spcBef>
                          <a:spcPts val="0"/>
                        </a:spcBef>
                        <a:spcAft>
                          <a:spcPts val="0"/>
                        </a:spcAft>
                        <a:buNone/>
                      </a:pPr>
                      <a:r>
                        <a:rPr lang="it" sz="1000"/>
                        <a:t>0.05</a:t>
                      </a:r>
                      <a:endParaRPr sz="1000"/>
                    </a:p>
                  </a:txBody>
                  <a:tcPr marT="91425" marB="91425" marR="91425" marL="91425"/>
                </a:tc>
                <a:tc>
                  <a:txBody>
                    <a:bodyPr>
                      <a:noAutofit/>
                    </a:bodyPr>
                    <a:lstStyle/>
                    <a:p>
                      <a:pPr indent="0" lvl="0" marL="0" rtl="0" algn="ctr">
                        <a:spcBef>
                          <a:spcPts val="0"/>
                        </a:spcBef>
                        <a:spcAft>
                          <a:spcPts val="0"/>
                        </a:spcAft>
                        <a:buNone/>
                      </a:pPr>
                      <a:r>
                        <a:rPr lang="it" sz="1000"/>
                        <a:t>0.19</a:t>
                      </a:r>
                      <a:endParaRPr sz="1000"/>
                    </a:p>
                  </a:txBody>
                  <a:tcPr marT="91425" marB="91425" marR="91425" marL="91425"/>
                </a:tc>
                <a:tc>
                  <a:txBody>
                    <a:bodyPr>
                      <a:noAutofit/>
                    </a:bodyPr>
                    <a:lstStyle/>
                    <a:p>
                      <a:pPr indent="0" lvl="0" marL="0" rtl="0" algn="ctr">
                        <a:spcBef>
                          <a:spcPts val="0"/>
                        </a:spcBef>
                        <a:spcAft>
                          <a:spcPts val="0"/>
                        </a:spcAft>
                        <a:buNone/>
                      </a:pPr>
                      <a:r>
                        <a:rPr lang="it" sz="1000"/>
                        <a:t>0.76</a:t>
                      </a:r>
                      <a:endParaRPr sz="1000"/>
                    </a:p>
                  </a:txBody>
                  <a:tcPr marT="91425" marB="91425" marR="91425" marL="91425"/>
                </a:tc>
              </a:tr>
            </a:tbl>
          </a:graphicData>
        </a:graphic>
      </p:graphicFrame>
      <p:sp>
        <p:nvSpPr>
          <p:cNvPr id="326" name="Google Shape;326;p47"/>
          <p:cNvSpPr txBox="1"/>
          <p:nvPr/>
        </p:nvSpPr>
        <p:spPr>
          <a:xfrm>
            <a:off x="4456450" y="3245000"/>
            <a:ext cx="1212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t>PREDICTED</a:t>
            </a:r>
            <a:endParaRPr b="1" sz="1000"/>
          </a:p>
        </p:txBody>
      </p:sp>
      <p:sp>
        <p:nvSpPr>
          <p:cNvPr id="327" name="Google Shape;327;p47"/>
          <p:cNvSpPr txBox="1"/>
          <p:nvPr/>
        </p:nvSpPr>
        <p:spPr>
          <a:xfrm>
            <a:off x="5939150" y="3996600"/>
            <a:ext cx="1971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Average accuracy is </a:t>
            </a:r>
            <a:r>
              <a:rPr lang="it" sz="1200" u="sng">
                <a:solidFill>
                  <a:schemeClr val="dk2"/>
                </a:solidFill>
              </a:rPr>
              <a:t>0.85</a:t>
            </a:r>
            <a:endParaRPr sz="1200" u="sng">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331" name="Shape 331"/>
        <p:cNvGrpSpPr/>
        <p:nvPr/>
      </p:nvGrpSpPr>
      <p:grpSpPr>
        <a:xfrm>
          <a:off x="0" y="0"/>
          <a:ext cx="0" cy="0"/>
          <a:chOff x="0" y="0"/>
          <a:chExt cx="0" cy="0"/>
        </a:xfrm>
      </p:grpSpPr>
      <p:sp>
        <p:nvSpPr>
          <p:cNvPr id="332" name="Google Shape;332;p48"/>
          <p:cNvSpPr txBox="1"/>
          <p:nvPr>
            <p:ph idx="1" type="subTitle"/>
          </p:nvPr>
        </p:nvSpPr>
        <p:spPr>
          <a:xfrm>
            <a:off x="541175" y="1406979"/>
            <a:ext cx="8222100" cy="3245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it"/>
              <a:t>In the Transfer Learning Field there are many applications in need of models that can be take </a:t>
            </a:r>
            <a:r>
              <a:rPr lang="it"/>
              <a:t>features</a:t>
            </a:r>
            <a:r>
              <a:rPr lang="it"/>
              <a:t> from the existing ones and adapt it to new domains, in order to accomplish this we have developed programs for testing the pre-trained models present actually in Keras, thus being able to include or discard it inside of histological areas, based on the results obtained measuring the average accuracy.</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333" name="Google Shape;333;p48"/>
          <p:cNvSpPr txBox="1"/>
          <p:nvPr>
            <p:ph type="ctrTitle"/>
          </p:nvPr>
        </p:nvSpPr>
        <p:spPr>
          <a:xfrm>
            <a:off x="662125" y="466272"/>
            <a:ext cx="8222100" cy="838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it"/>
              <a:t>Conclusions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337" name="Shape 337"/>
        <p:cNvGrpSpPr/>
        <p:nvPr/>
      </p:nvGrpSpPr>
      <p:grpSpPr>
        <a:xfrm>
          <a:off x="0" y="0"/>
          <a:ext cx="0" cy="0"/>
          <a:chOff x="0" y="0"/>
          <a:chExt cx="0" cy="0"/>
        </a:xfrm>
      </p:grpSpPr>
      <p:sp>
        <p:nvSpPr>
          <p:cNvPr id="338" name="Google Shape;338;p49"/>
          <p:cNvSpPr txBox="1"/>
          <p:nvPr>
            <p:ph idx="1" type="subTitle"/>
          </p:nvPr>
        </p:nvSpPr>
        <p:spPr>
          <a:xfrm>
            <a:off x="460950" y="1122429"/>
            <a:ext cx="8222100" cy="3245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it"/>
              <a:t>Taking into account the aforementioned the develop program is also concentrated on tests for intermediate layers, based on the idea we do not know exactly how the pre-trained models will behave in new environments, so we tend to think that an intermediate layer could improve the accuracy of the supervised learning algorithm model. And we were not wrong, for example the VGG16 which achieves the maximum accuracy to 75% or still the Xception that reaches its maximum at 25%, both in the KNN as the SVM.</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342" name="Shape 342"/>
        <p:cNvGrpSpPr/>
        <p:nvPr/>
      </p:nvGrpSpPr>
      <p:grpSpPr>
        <a:xfrm>
          <a:off x="0" y="0"/>
          <a:ext cx="0" cy="0"/>
          <a:chOff x="0" y="0"/>
          <a:chExt cx="0" cy="0"/>
        </a:xfrm>
      </p:grpSpPr>
      <p:sp>
        <p:nvSpPr>
          <p:cNvPr id="343" name="Google Shape;343;p50"/>
          <p:cNvSpPr txBox="1"/>
          <p:nvPr>
            <p:ph idx="1" type="subTitle"/>
          </p:nvPr>
        </p:nvSpPr>
        <p:spPr>
          <a:xfrm>
            <a:off x="541175" y="1150879"/>
            <a:ext cx="8222100" cy="3245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it"/>
              <a:t>One of the project's objectives and point of comparison was to achieve an average accuracy better than the Bag of Features approach for image category classification developed in Matlab. In fact, most results gave a higher average accuracy regarding the approach given in Matlab as we can see in the tables previously shown.</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347" name="Shape 347"/>
        <p:cNvGrpSpPr/>
        <p:nvPr/>
      </p:nvGrpSpPr>
      <p:grpSpPr>
        <a:xfrm>
          <a:off x="0" y="0"/>
          <a:ext cx="0" cy="0"/>
          <a:chOff x="0" y="0"/>
          <a:chExt cx="0" cy="0"/>
        </a:xfrm>
      </p:grpSpPr>
      <p:sp>
        <p:nvSpPr>
          <p:cNvPr id="348" name="Google Shape;348;p51"/>
          <p:cNvSpPr txBox="1"/>
          <p:nvPr>
            <p:ph idx="1" type="subTitle"/>
          </p:nvPr>
        </p:nvSpPr>
        <p:spPr>
          <a:xfrm>
            <a:off x="541175" y="1079729"/>
            <a:ext cx="8222100" cy="3245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it"/>
              <a:t>All the procedures followed have always been in order to have a program that was as flexible as possible and with a reduced computational cost. Focusing on the process of PCA </a:t>
            </a:r>
            <a:r>
              <a:rPr lang="it"/>
              <a:t>decomposition</a:t>
            </a:r>
            <a:r>
              <a:rPr lang="it"/>
              <a:t> mainly, for this reason we chose only to the optimal number of PCA characteristics maintaining a high level of average accuracy</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216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Feature Extractor</a:t>
            </a:r>
            <a:endParaRPr b="1"/>
          </a:p>
        </p:txBody>
      </p:sp>
      <p:sp>
        <p:nvSpPr>
          <p:cNvPr id="105" name="Google Shape;105;p16"/>
          <p:cNvSpPr txBox="1"/>
          <p:nvPr>
            <p:ph idx="1" type="body"/>
          </p:nvPr>
        </p:nvSpPr>
        <p:spPr>
          <a:xfrm>
            <a:off x="311700" y="725900"/>
            <a:ext cx="8520600" cy="3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main benefit  of CNN is that they are very good feature extractors. This means that is possible to extract useful attributes from an already trained CNN with its trained weights by feeding the data on each level and tune the CNN a bit for the specific task. Infact is only needed to not use the classifier. The output will be only a series of features for each image.</a:t>
            </a:r>
            <a:endParaRPr sz="1200">
              <a:latin typeface="Arial"/>
              <a:ea typeface="Arial"/>
              <a:cs typeface="Arial"/>
              <a:sym typeface="Arial"/>
            </a:endParaRPr>
          </a:p>
        </p:txBody>
      </p:sp>
      <p:sp>
        <p:nvSpPr>
          <p:cNvPr id="106" name="Google Shape;106;p16"/>
          <p:cNvSpPr/>
          <p:nvPr/>
        </p:nvSpPr>
        <p:spPr>
          <a:xfrm>
            <a:off x="6075450" y="3779925"/>
            <a:ext cx="30783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6"/>
          <p:cNvPicPr preferRelativeResize="0"/>
          <p:nvPr/>
        </p:nvPicPr>
        <p:blipFill>
          <a:blip r:embed="rId3">
            <a:alphaModFix/>
          </a:blip>
          <a:stretch>
            <a:fillRect/>
          </a:stretch>
        </p:blipFill>
        <p:spPr>
          <a:xfrm>
            <a:off x="2200713" y="1651600"/>
            <a:ext cx="4742575" cy="251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D6CC9"/>
            </a:gs>
            <a:gs pos="100000">
              <a:srgbClr val="2F3875"/>
            </a:gs>
          </a:gsLst>
          <a:path path="circle">
            <a:fillToRect b="50%" l="50%" r="50%" t="50%"/>
          </a:path>
          <a:tileRect/>
        </a:gradFill>
      </p:bgPr>
    </p:bg>
    <p:spTree>
      <p:nvGrpSpPr>
        <p:cNvPr id="352" name="Shape 352"/>
        <p:cNvGrpSpPr/>
        <p:nvPr/>
      </p:nvGrpSpPr>
      <p:grpSpPr>
        <a:xfrm>
          <a:off x="0" y="0"/>
          <a:ext cx="0" cy="0"/>
          <a:chOff x="0" y="0"/>
          <a:chExt cx="0" cy="0"/>
        </a:xfrm>
      </p:grpSpPr>
      <p:sp>
        <p:nvSpPr>
          <p:cNvPr id="353" name="Google Shape;353;p52"/>
          <p:cNvSpPr txBox="1"/>
          <p:nvPr>
            <p:ph idx="1" type="subTitle"/>
          </p:nvPr>
        </p:nvSpPr>
        <p:spPr>
          <a:xfrm>
            <a:off x="526950" y="901879"/>
            <a:ext cx="8222100" cy="3245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it"/>
              <a:t>Due to computational costs, is complex to test all possible combinations to get the best average accuracy. In this context, we have profited of the Google Cloud Platform (suite of cloud computing services that runs on the same infrastructure that Google uses internally for its end-user products), it has been quite useful.</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84225" y="2795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Keras</a:t>
            </a:r>
            <a:endParaRPr b="1"/>
          </a:p>
        </p:txBody>
      </p:sp>
      <p:sp>
        <p:nvSpPr>
          <p:cNvPr id="113" name="Google Shape;113;p17"/>
          <p:cNvSpPr txBox="1"/>
          <p:nvPr>
            <p:ph idx="1" type="body"/>
          </p:nvPr>
        </p:nvSpPr>
        <p:spPr>
          <a:xfrm>
            <a:off x="311700" y="1017800"/>
            <a:ext cx="8520600" cy="3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Keras (https://keras.io/) is an open source neural network library written in Python. It is capable of running on top of TensorFlow, Microsoft Cognitive Toolkit or Theano. Designed to enable fast experimentation with deep neural networks, it focuses on being user-friendly, modular, and extensible.Keras provide deep learning models that are made available alongside pre-trained weights. These models can be used for prediction, feature extraction, and fine-tuning.</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All the methods have been trained on the ImageNet database.</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   The principal models are:</a:t>
            </a:r>
            <a:endParaRPr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VGG16</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VGG19</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ResNet50</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InceptionV3</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MobileNet</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DenseNet</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NASNet</a:t>
            </a:r>
            <a:endParaRPr i="1"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128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VGG16 and VGG19</a:t>
            </a:r>
            <a:endParaRPr b="1"/>
          </a:p>
        </p:txBody>
      </p:sp>
      <p:sp>
        <p:nvSpPr>
          <p:cNvPr id="119" name="Google Shape;119;p18"/>
          <p:cNvSpPr txBox="1"/>
          <p:nvPr>
            <p:ph idx="1" type="body"/>
          </p:nvPr>
        </p:nvSpPr>
        <p:spPr>
          <a:xfrm>
            <a:off x="311700" y="674375"/>
            <a:ext cx="8520600" cy="4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VGG network architecture was introduced by </a:t>
            </a:r>
            <a:r>
              <a:rPr b="1" lang="it" sz="1200">
                <a:latin typeface="Arial"/>
                <a:ea typeface="Arial"/>
                <a:cs typeface="Arial"/>
                <a:sym typeface="Arial"/>
              </a:rPr>
              <a:t>Simonyan and Zisserman </a:t>
            </a:r>
            <a:r>
              <a:rPr lang="it" sz="1200">
                <a:latin typeface="Arial"/>
                <a:ea typeface="Arial"/>
                <a:cs typeface="Arial"/>
                <a:sym typeface="Arial"/>
              </a:rPr>
              <a:t>in their 2014 paper, Very Deep Convolutional Networks for Large Scale Image Recognition.</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This network is characterized by its simplicity, using only 3×3 convolutional layers stacked on top of each other in increasing depth.Reducing volume size is handled by max pooling. Two fully-connected layers, each with 4,096 nodes are then followed by a softmax classifier.</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“16” and “19” stand for the number of weight layers in the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2014, 16 and 19 layer networks were considered very deep (although we now have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ResNet architecture which can be successfully trained at depths of 50-200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for ImageNet and over 1,000 for CIFAR-10).</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200"/>
          </a:p>
        </p:txBody>
      </p:sp>
      <p:pic>
        <p:nvPicPr>
          <p:cNvPr id="120" name="Google Shape;120;p18"/>
          <p:cNvPicPr preferRelativeResize="0"/>
          <p:nvPr/>
        </p:nvPicPr>
        <p:blipFill>
          <a:blip r:embed="rId3">
            <a:alphaModFix/>
          </a:blip>
          <a:stretch>
            <a:fillRect/>
          </a:stretch>
        </p:blipFill>
        <p:spPr>
          <a:xfrm>
            <a:off x="2809301" y="1767338"/>
            <a:ext cx="3525400" cy="207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292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 ResNet50</a:t>
            </a:r>
            <a:endParaRPr b="1"/>
          </a:p>
        </p:txBody>
      </p:sp>
      <p:sp>
        <p:nvSpPr>
          <p:cNvPr id="126" name="Google Shape;126;p19"/>
          <p:cNvSpPr txBox="1"/>
          <p:nvPr>
            <p:ph idx="1" type="body"/>
          </p:nvPr>
        </p:nvSpPr>
        <p:spPr>
          <a:xfrm>
            <a:off x="400150" y="900250"/>
            <a:ext cx="6622200" cy="39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ResNet50 is a 50 layer Residual Network. There are other variants like ResNet101 and ResNet152 also.</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ResNet is a short name for Residual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 As the name of the network indicates, the new terminology that this network introduces is residual learning.</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In general, in a deep convolutional neural network, several layers are stacked and are trained to the task at hand.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In residual learning, instead of trying to learn some features, we try to learn some residual.</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Residual can be simply understood as subtraction of feature learned from input of that layer. ResNet does this using shortcut connections (directly connecting input of nth layer to some (n+x)th layer).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It has proved that training this form of networks is easier than training simple deep convolutional neural networks and also the problem of degrading accuracy is resolved.</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27" name="Google Shape;127;p19"/>
          <p:cNvPicPr preferRelativeResize="0"/>
          <p:nvPr/>
        </p:nvPicPr>
        <p:blipFill>
          <a:blip r:embed="rId3">
            <a:alphaModFix/>
          </a:blip>
          <a:stretch>
            <a:fillRect/>
          </a:stretch>
        </p:blipFill>
        <p:spPr>
          <a:xfrm>
            <a:off x="7411075" y="791725"/>
            <a:ext cx="1450675" cy="30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57625" y="2033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InceptionV3</a:t>
            </a:r>
            <a:endParaRPr b="1"/>
          </a:p>
        </p:txBody>
      </p:sp>
      <p:sp>
        <p:nvSpPr>
          <p:cNvPr id="133" name="Google Shape;133;p20"/>
          <p:cNvSpPr txBox="1"/>
          <p:nvPr>
            <p:ph idx="1" type="body"/>
          </p:nvPr>
        </p:nvSpPr>
        <p:spPr>
          <a:xfrm>
            <a:off x="311700" y="811150"/>
            <a:ext cx="4655100" cy="40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“Inception” micro-architecture was first introduced by </a:t>
            </a:r>
            <a:r>
              <a:rPr b="1" i="1" lang="it" sz="1200">
                <a:latin typeface="Arial"/>
                <a:ea typeface="Arial"/>
                <a:cs typeface="Arial"/>
                <a:sym typeface="Arial"/>
              </a:rPr>
              <a:t>Szegedy et al</a:t>
            </a:r>
            <a:r>
              <a:rPr b="1" lang="it" sz="1200">
                <a:latin typeface="Arial"/>
                <a:ea typeface="Arial"/>
                <a:cs typeface="Arial"/>
                <a:sym typeface="Arial"/>
              </a:rPr>
              <a:t>. </a:t>
            </a:r>
            <a:r>
              <a:rPr lang="it" sz="1200">
                <a:latin typeface="Arial"/>
                <a:ea typeface="Arial"/>
                <a:cs typeface="Arial"/>
                <a:sym typeface="Arial"/>
              </a:rPr>
              <a:t>in their 2014 paper.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goal of the inception module is to act as a “multi-level feature extractor” by computing 1×1, 3×3, and 5×5 convolutions within the same module of the network — the output of these filters are then stacked along the channel dimension and before being fed into the next layer in the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original incarnation of this architecture was called GoogLeNet, but subsequent manifestations have simply been called Inception vN where N refers to the version number.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Inception V3 architecture included in the Keras core comes from the later publication by Szegedy et al., Rethinking the Inception Architecture for Computer Vision (2015) which proposes updates to the inception module to further boost ImageNet classification accuracy.</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weights for Inception V3 are smaller than both VGG and ResNet, coming in at 96MB.</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34" name="Google Shape;134;p20"/>
          <p:cNvPicPr preferRelativeResize="0"/>
          <p:nvPr/>
        </p:nvPicPr>
        <p:blipFill>
          <a:blip r:embed="rId3">
            <a:alphaModFix/>
          </a:blip>
          <a:stretch>
            <a:fillRect/>
          </a:stretch>
        </p:blipFill>
        <p:spPr>
          <a:xfrm>
            <a:off x="4966800" y="1447388"/>
            <a:ext cx="4177200" cy="2248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1824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MobileNet</a:t>
            </a:r>
            <a:endParaRPr b="1"/>
          </a:p>
        </p:txBody>
      </p:sp>
      <p:sp>
        <p:nvSpPr>
          <p:cNvPr id="140" name="Google Shape;140;p21"/>
          <p:cNvSpPr txBox="1"/>
          <p:nvPr>
            <p:ph idx="1" type="body"/>
          </p:nvPr>
        </p:nvSpPr>
        <p:spPr>
          <a:xfrm>
            <a:off x="131275" y="616275"/>
            <a:ext cx="5648100" cy="41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MobileNet is introduced by </a:t>
            </a:r>
            <a:r>
              <a:rPr b="1" i="1" lang="it" sz="1200">
                <a:latin typeface="Arial"/>
                <a:ea typeface="Arial"/>
                <a:cs typeface="Arial"/>
                <a:sym typeface="Arial"/>
              </a:rPr>
              <a:t>Andrew G. Howard, Menglong Zhu, Bo Chen, Dmitry Kalenichenko, Weijun Wang, Tobias Weyand, Marco Andreetto, Hartwig Adam</a:t>
            </a:r>
            <a:r>
              <a:rPr lang="it" sz="1200">
                <a:latin typeface="Arial"/>
                <a:ea typeface="Arial"/>
                <a:cs typeface="Arial"/>
                <a:sym typeface="Arial"/>
              </a:rPr>
              <a:t> in their paper in 2017.</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MobileNet model is based on </a:t>
            </a:r>
            <a:r>
              <a:rPr lang="it" sz="1200">
                <a:latin typeface="Arial"/>
                <a:ea typeface="Arial"/>
                <a:cs typeface="Arial"/>
                <a:sym typeface="Arial"/>
              </a:rPr>
              <a:t>depth wise</a:t>
            </a:r>
            <a:r>
              <a:rPr lang="it" sz="1200">
                <a:latin typeface="Arial"/>
                <a:ea typeface="Arial"/>
                <a:cs typeface="Arial"/>
                <a:sym typeface="Arial"/>
              </a:rPr>
              <a:t> separable convolutions which is a form of factorized convolutions which factorize a standard convolution into a depthwise convolution and a 1×1 convolution called a pointwise convolution.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For MobileNets the depthwise convolution applies a single filter to each input channel. The pointwise convolution then applies a 1×1 convolution to combine the outputs the depthwise convolution.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depthwise separable convolution splits this into two layers, a separate layer for filtering and a separate layer for combining. This factorization has the effect of drastically reducing computation and model size.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standard convolutional filters in (a) are replaced by two layers: depthwise convolution in (b) and pointwise convolution in (c) to build a depthwise separable filter.</a:t>
            </a:r>
            <a:endParaRPr sz="1200">
              <a:latin typeface="Arial"/>
              <a:ea typeface="Arial"/>
              <a:cs typeface="Arial"/>
              <a:sym typeface="Arial"/>
            </a:endParaRPr>
          </a:p>
          <a:p>
            <a:pPr indent="0" lvl="0" marL="0" rtl="0" algn="l">
              <a:spcBef>
                <a:spcPts val="0"/>
              </a:spcBef>
              <a:spcAft>
                <a:spcPts val="1600"/>
              </a:spcAft>
              <a:buNone/>
            </a:pPr>
            <a:r>
              <a:t/>
            </a:r>
            <a:endParaRPr sz="1200"/>
          </a:p>
        </p:txBody>
      </p:sp>
      <p:sp>
        <p:nvSpPr>
          <p:cNvPr id="141" name="Google Shape;141;p21"/>
          <p:cNvSpPr/>
          <p:nvPr/>
        </p:nvSpPr>
        <p:spPr>
          <a:xfrm>
            <a:off x="5951100" y="3773050"/>
            <a:ext cx="31929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1"/>
          <p:cNvPicPr preferRelativeResize="0"/>
          <p:nvPr/>
        </p:nvPicPr>
        <p:blipFill>
          <a:blip r:embed="rId3">
            <a:alphaModFix/>
          </a:blip>
          <a:stretch>
            <a:fillRect/>
          </a:stretch>
        </p:blipFill>
        <p:spPr>
          <a:xfrm>
            <a:off x="5712075" y="873350"/>
            <a:ext cx="3431925" cy="391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